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59" d="100"/>
          <a:sy n="59" d="100"/>
        </p:scale>
        <p:origin x="1500" y="4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4A9573C6-817C-4441-A9C6-2B9C71562792}" type="datetimeFigureOut">
              <a:rPr lang="ar-IQ" smtClean="0"/>
              <a:t>13/10/1447</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0BB884D7-D595-4C30-9729-835BEF0D0812}" type="slidenum">
              <a:rPr lang="ar-IQ" smtClean="0"/>
              <a:t>‹#›</a:t>
            </a:fld>
            <a:endParaRPr lang="ar-IQ"/>
          </a:p>
        </p:txBody>
      </p:sp>
    </p:spTree>
    <p:extLst>
      <p:ext uri="{BB962C8B-B14F-4D97-AF65-F5344CB8AC3E}">
        <p14:creationId xmlns:p14="http://schemas.microsoft.com/office/powerpoint/2010/main" val="3196756333"/>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dirty="0"/>
          </a:p>
        </p:txBody>
      </p:sp>
      <p:sp>
        <p:nvSpPr>
          <p:cNvPr id="4" name="عنصر نائب لرقم الشريحة 3"/>
          <p:cNvSpPr>
            <a:spLocks noGrp="1"/>
          </p:cNvSpPr>
          <p:nvPr>
            <p:ph type="sldNum" sz="quarter" idx="10"/>
          </p:nvPr>
        </p:nvSpPr>
        <p:spPr/>
        <p:txBody>
          <a:bodyPr/>
          <a:lstStyle/>
          <a:p>
            <a:fld id="{0BB884D7-D595-4C30-9729-835BEF0D0812}" type="slidenum">
              <a:rPr lang="ar-IQ" smtClean="0"/>
              <a:t>13</a:t>
            </a:fld>
            <a:endParaRPr lang="ar-IQ"/>
          </a:p>
        </p:txBody>
      </p:sp>
    </p:spTree>
    <p:extLst>
      <p:ext uri="{BB962C8B-B14F-4D97-AF65-F5344CB8AC3E}">
        <p14:creationId xmlns:p14="http://schemas.microsoft.com/office/powerpoint/2010/main" val="42081551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p>
            <a:fld id="{E1CC46A3-4579-4A68-BF01-B8D430A66D07}" type="datetimeFigureOut">
              <a:rPr lang="ar-IQ" smtClean="0"/>
              <a:t>13/10/1447</a:t>
            </a:fld>
            <a:endParaRPr lang="ar-IQ"/>
          </a:p>
        </p:txBody>
      </p:sp>
      <p:sp>
        <p:nvSpPr>
          <p:cNvPr id="20" name="عنصر نائب للتذييل 19"/>
          <p:cNvSpPr>
            <a:spLocks noGrp="1"/>
          </p:cNvSpPr>
          <p:nvPr>
            <p:ph type="ftr" sz="quarter" idx="11"/>
          </p:nvPr>
        </p:nvSpPr>
        <p:spPr/>
        <p:txBody>
          <a:bodyPr/>
          <a:lstStyle/>
          <a:p>
            <a:endParaRPr lang="ar-IQ"/>
          </a:p>
        </p:txBody>
      </p:sp>
      <p:sp>
        <p:nvSpPr>
          <p:cNvPr id="10" name="عنصر نائب لرقم الشريحة 9"/>
          <p:cNvSpPr>
            <a:spLocks noGrp="1"/>
          </p:cNvSpPr>
          <p:nvPr>
            <p:ph type="sldNum" sz="quarter" idx="12"/>
          </p:nvPr>
        </p:nvSpPr>
        <p:spPr/>
        <p:txBody>
          <a:bodyPr/>
          <a:lstStyle/>
          <a:p>
            <a:fld id="{71FFEFFA-9374-4128-B48C-5EDC9236A003}" type="slidenum">
              <a:rPr lang="ar-IQ" smtClean="0"/>
              <a:t>‹#›</a:t>
            </a:fld>
            <a:endParaRPr lang="ar-IQ"/>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E1CC46A3-4579-4A68-BF01-B8D430A66D07}" type="datetimeFigureOut">
              <a:rPr lang="ar-IQ" smtClean="0"/>
              <a:t>13/10/1447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71FFEFFA-9374-4128-B48C-5EDC9236A003}"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E1CC46A3-4579-4A68-BF01-B8D430A66D07}" type="datetimeFigureOut">
              <a:rPr lang="ar-IQ" smtClean="0"/>
              <a:t>13/10/1447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71FFEFFA-9374-4128-B48C-5EDC9236A003}"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E1CC46A3-4579-4A68-BF01-B8D430A66D07}" type="datetimeFigureOut">
              <a:rPr lang="ar-IQ" smtClean="0"/>
              <a:t>13/10/1447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71FFEFFA-9374-4128-B48C-5EDC9236A003}"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a:t>انقر لتحرير أنماط النص الرئيسي</a:t>
            </a:r>
          </a:p>
        </p:txBody>
      </p:sp>
      <p:sp>
        <p:nvSpPr>
          <p:cNvPr id="4" name="عنصر نائب للتاريخ 3"/>
          <p:cNvSpPr>
            <a:spLocks noGrp="1"/>
          </p:cNvSpPr>
          <p:nvPr>
            <p:ph type="dt" sz="half" idx="10"/>
          </p:nvPr>
        </p:nvSpPr>
        <p:spPr/>
        <p:txBody>
          <a:bodyPr/>
          <a:lstStyle/>
          <a:p>
            <a:fld id="{E1CC46A3-4579-4A68-BF01-B8D430A66D07}" type="datetimeFigureOut">
              <a:rPr lang="ar-IQ" smtClean="0"/>
              <a:t>13/10/1447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71FFEFFA-9374-4128-B48C-5EDC9236A003}" type="slidenum">
              <a:rPr lang="ar-IQ" smtClean="0"/>
              <a:t>‹#›</a:t>
            </a:fld>
            <a:endParaRPr lang="ar-IQ"/>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p>
            <a:r>
              <a:rPr kumimoji="0" lang="ar-SA"/>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5" name="عنصر نائب للتاريخ 4"/>
          <p:cNvSpPr>
            <a:spLocks noGrp="1"/>
          </p:cNvSpPr>
          <p:nvPr>
            <p:ph type="dt" sz="half" idx="10"/>
          </p:nvPr>
        </p:nvSpPr>
        <p:spPr/>
        <p:txBody>
          <a:bodyPr/>
          <a:lstStyle/>
          <a:p>
            <a:fld id="{E1CC46A3-4579-4A68-BF01-B8D430A66D07}" type="datetimeFigureOut">
              <a:rPr lang="ar-IQ" smtClean="0"/>
              <a:t>13/10/1447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71FFEFFA-9374-4128-B48C-5EDC9236A003}"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7" name="عنصر نائب للتاريخ 6"/>
          <p:cNvSpPr>
            <a:spLocks noGrp="1"/>
          </p:cNvSpPr>
          <p:nvPr>
            <p:ph type="dt" sz="half" idx="10"/>
          </p:nvPr>
        </p:nvSpPr>
        <p:spPr/>
        <p:txBody>
          <a:bodyPr/>
          <a:lstStyle/>
          <a:p>
            <a:fld id="{E1CC46A3-4579-4A68-BF01-B8D430A66D07}" type="datetimeFigureOut">
              <a:rPr lang="ar-IQ" smtClean="0"/>
              <a:t>13/10/1447</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71FFEFFA-9374-4128-B48C-5EDC9236A003}"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p>
            <a:r>
              <a:rPr kumimoji="0" lang="ar-SA"/>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E1CC46A3-4579-4A68-BF01-B8D430A66D07}" type="datetimeFigureOut">
              <a:rPr lang="ar-IQ" smtClean="0"/>
              <a:t>13/10/1447</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71FFEFFA-9374-4128-B48C-5EDC9236A003}"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عنصر نائب للتاريخ 1"/>
          <p:cNvSpPr>
            <a:spLocks noGrp="1"/>
          </p:cNvSpPr>
          <p:nvPr>
            <p:ph type="dt" sz="half" idx="10"/>
          </p:nvPr>
        </p:nvSpPr>
        <p:spPr/>
        <p:txBody>
          <a:bodyPr/>
          <a:lstStyle/>
          <a:p>
            <a:fld id="{E1CC46A3-4579-4A68-BF01-B8D430A66D07}" type="datetimeFigureOut">
              <a:rPr lang="ar-IQ" smtClean="0"/>
              <a:t>13/10/1447</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71FFEFFA-9374-4128-B48C-5EDC9236A003}" type="slidenum">
              <a:rPr lang="ar-IQ" smtClean="0"/>
              <a:t>‹#›</a:t>
            </a:fld>
            <a:endParaRPr lang="ar-IQ"/>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5" name="عنصر نائب للتاريخ 4"/>
          <p:cNvSpPr>
            <a:spLocks noGrp="1"/>
          </p:cNvSpPr>
          <p:nvPr>
            <p:ph type="dt" sz="half" idx="10"/>
          </p:nvPr>
        </p:nvSpPr>
        <p:spPr/>
        <p:txBody>
          <a:bodyPr/>
          <a:lstStyle/>
          <a:p>
            <a:fld id="{E1CC46A3-4579-4A68-BF01-B8D430A66D07}" type="datetimeFigureOut">
              <a:rPr lang="ar-IQ" smtClean="0"/>
              <a:t>13/10/1447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71FFEFFA-9374-4128-B48C-5EDC9236A003}"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E1CC46A3-4579-4A68-BF01-B8D430A66D07}" type="datetimeFigureOut">
              <a:rPr lang="ar-IQ" smtClean="0"/>
              <a:t>13/10/1447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71FFEFFA-9374-4128-B48C-5EDC9236A003}" type="slidenum">
              <a:rPr lang="ar-IQ" smtClean="0"/>
              <a:t>‹#›</a:t>
            </a:fld>
            <a:endParaRPr lang="ar-IQ"/>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a:t>انقر فوق الأيقونة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p>
            <a:r>
              <a:rPr kumimoji="0" lang="ar-SA"/>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ar-SA"/>
              <a:t>انقر لتحرير أنماط النص الرئيسي</a:t>
            </a:r>
          </a:p>
          <a:p>
            <a:pPr lvl="1" eaLnBrk="1" latinLnBrk="0" hangingPunct="1"/>
            <a:r>
              <a:rPr kumimoji="0" lang="ar-SA"/>
              <a:t>المستوى الثاني</a:t>
            </a:r>
          </a:p>
          <a:p>
            <a:pPr lvl="2" eaLnBrk="1" latinLnBrk="0" hangingPunct="1"/>
            <a:r>
              <a:rPr kumimoji="0" lang="ar-SA"/>
              <a:t>المستوى الثالث</a:t>
            </a:r>
          </a:p>
          <a:p>
            <a:pPr lvl="3" eaLnBrk="1" latinLnBrk="0" hangingPunct="1"/>
            <a:r>
              <a:rPr kumimoji="0" lang="ar-SA"/>
              <a:t>المستوى الرابع</a:t>
            </a:r>
          </a:p>
          <a:p>
            <a:pPr lvl="4" eaLnBrk="1" latinLnBrk="0" hangingPunct="1"/>
            <a:r>
              <a:rPr kumimoji="0" lang="ar-SA"/>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1CC46A3-4579-4A68-BF01-B8D430A66D07}" type="datetimeFigureOut">
              <a:rPr lang="ar-IQ" smtClean="0"/>
              <a:t>13/10/1447</a:t>
            </a:fld>
            <a:endParaRPr lang="ar-IQ"/>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IQ"/>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1FFEFFA-9374-4128-B48C-5EDC9236A003}" type="slidenum">
              <a:rPr lang="ar-IQ" smtClean="0"/>
              <a:t>‹#›</a:t>
            </a:fld>
            <a:endParaRPr lang="ar-IQ"/>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692697"/>
            <a:ext cx="7990656" cy="2664296"/>
          </a:xfrm>
        </p:spPr>
        <p:txBody>
          <a:bodyPr>
            <a:noAutofit/>
          </a:bodyPr>
          <a:lstStyle/>
          <a:p>
            <a:pPr algn="just" rtl="0">
              <a:lnSpc>
                <a:spcPct val="150000"/>
              </a:lnSpc>
              <a:spcAft>
                <a:spcPts val="600"/>
              </a:spcAft>
            </a:pPr>
            <a:r>
              <a:rPr lang="en-US" sz="4800" b="1" dirty="0">
                <a:effectLst/>
                <a:latin typeface="Times New Roman" pitchFamily="18" charset="0"/>
                <a:ea typeface="Calibri"/>
                <a:cs typeface="Times New Roman" pitchFamily="18" charset="0"/>
              </a:rPr>
              <a:t>Diseases of the Hair, Wool, Follicles, and Skin Glands</a:t>
            </a:r>
            <a:endParaRPr lang="ar-IQ" sz="4800" dirty="0">
              <a:latin typeface="Times New Roman" pitchFamily="18" charset="0"/>
              <a:cs typeface="Times New Roman" pitchFamily="18" charset="0"/>
            </a:endParaRPr>
          </a:p>
        </p:txBody>
      </p:sp>
      <p:sp>
        <p:nvSpPr>
          <p:cNvPr id="3" name="عنوان فرعي 2"/>
          <p:cNvSpPr>
            <a:spLocks noGrp="1"/>
          </p:cNvSpPr>
          <p:nvPr>
            <p:ph type="subTitle" idx="1"/>
          </p:nvPr>
        </p:nvSpPr>
        <p:spPr>
          <a:xfrm>
            <a:off x="611560" y="4149080"/>
            <a:ext cx="7118608" cy="1152128"/>
          </a:xfrm>
        </p:spPr>
        <p:txBody>
          <a:bodyPr>
            <a:normAutofit/>
          </a:bodyPr>
          <a:lstStyle/>
          <a:p>
            <a:r>
              <a:rPr lang="en-US" sz="2800" dirty="0">
                <a:latin typeface="Times New Roman" pitchFamily="18" charset="0"/>
                <a:cs typeface="Times New Roman" pitchFamily="18" charset="0"/>
              </a:rPr>
              <a:t>By </a:t>
            </a:r>
          </a:p>
          <a:p>
            <a:r>
              <a:rPr lang="en-US" sz="2800" dirty="0">
                <a:latin typeface="Times New Roman" pitchFamily="18" charset="0"/>
                <a:cs typeface="Times New Roman" pitchFamily="18" charset="0"/>
              </a:rPr>
              <a:t>Dr. Hussein </a:t>
            </a:r>
            <a:r>
              <a:rPr lang="en-US" sz="2800" dirty="0" err="1">
                <a:latin typeface="Times New Roman" pitchFamily="18" charset="0"/>
                <a:cs typeface="Times New Roman" pitchFamily="18" charset="0"/>
              </a:rPr>
              <a:t>AlNaji</a:t>
            </a:r>
            <a:endParaRPr lang="ar-IQ" sz="2800" dirty="0">
              <a:latin typeface="Times New Roman" pitchFamily="18" charset="0"/>
              <a:cs typeface="Times New Roman" pitchFamily="18" charset="0"/>
            </a:endParaRPr>
          </a:p>
        </p:txBody>
      </p:sp>
    </p:spTree>
    <p:extLst>
      <p:ext uri="{BB962C8B-B14F-4D97-AF65-F5344CB8AC3E}">
        <p14:creationId xmlns:p14="http://schemas.microsoft.com/office/powerpoint/2010/main" val="31703700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74236"/>
            <a:ext cx="8712968" cy="6511847"/>
          </a:xfrm>
          <a:prstGeom prst="rect">
            <a:avLst/>
          </a:prstGeom>
        </p:spPr>
        <p:txBody>
          <a:bodyPr wrap="square">
            <a:spAutoFit/>
          </a:bodyPr>
          <a:lstStyle/>
          <a:p>
            <a:pPr algn="just" rtl="0">
              <a:lnSpc>
                <a:spcPct val="150000"/>
              </a:lnSpc>
              <a:spcAft>
                <a:spcPts val="600"/>
              </a:spcAft>
            </a:pPr>
            <a:r>
              <a:rPr lang="en-US" sz="2400" b="1" dirty="0" err="1">
                <a:effectLst/>
                <a:latin typeface="Times New Roman"/>
                <a:ea typeface="Calibri"/>
                <a:cs typeface="Arial"/>
              </a:rPr>
              <a:t>Leukoderma</a:t>
            </a:r>
            <a:r>
              <a:rPr lang="en-US" sz="2400" b="1" dirty="0">
                <a:effectLst/>
                <a:latin typeface="Times New Roman"/>
                <a:ea typeface="Calibri"/>
                <a:cs typeface="Arial"/>
              </a:rPr>
              <a:t> And</a:t>
            </a:r>
            <a:r>
              <a:rPr lang="en-US" sz="2400" dirty="0">
                <a:effectLst/>
                <a:latin typeface="Times New Roman"/>
                <a:ea typeface="Calibri"/>
                <a:cs typeface="Arial"/>
              </a:rPr>
              <a:t> </a:t>
            </a:r>
            <a:r>
              <a:rPr lang="en-US" sz="2400" b="1" dirty="0" err="1">
                <a:effectLst/>
                <a:latin typeface="Times New Roman"/>
                <a:ea typeface="Calibri"/>
                <a:cs typeface="Arial"/>
              </a:rPr>
              <a:t>Leukotrichia</a:t>
            </a:r>
            <a:endParaRPr lang="en-US" sz="2400" dirty="0">
              <a:ea typeface="Calibri"/>
              <a:cs typeface="Arial"/>
            </a:endParaRPr>
          </a:p>
          <a:p>
            <a:pPr algn="just" rtl="0">
              <a:lnSpc>
                <a:spcPct val="150000"/>
              </a:lnSpc>
              <a:spcAft>
                <a:spcPts val="600"/>
              </a:spcAft>
            </a:pPr>
            <a:r>
              <a:rPr lang="en-US" sz="2400" dirty="0">
                <a:effectLst/>
                <a:latin typeface="Times New Roman"/>
                <a:ea typeface="Calibri"/>
                <a:cs typeface="Arial"/>
              </a:rPr>
              <a:t>Several skin diseases of the horse are characterized by an acquired loss of melanin pigment in the epidermis or hair. Melanocytes in the epidermis and those in the hair bulbs are frequently affected independently.</a:t>
            </a:r>
            <a:endParaRPr lang="en-US" sz="2400" dirty="0">
              <a:ea typeface="Calibri"/>
              <a:cs typeface="Arial"/>
            </a:endParaRPr>
          </a:p>
          <a:p>
            <a:pPr algn="just" rtl="0">
              <a:lnSpc>
                <a:spcPct val="150000"/>
              </a:lnSpc>
              <a:spcAft>
                <a:spcPts val="600"/>
              </a:spcAft>
            </a:pPr>
            <a:r>
              <a:rPr lang="en-US" sz="2400" dirty="0">
                <a:effectLst/>
                <a:latin typeface="Times New Roman"/>
                <a:ea typeface="Calibri"/>
                <a:cs typeface="Arial"/>
              </a:rPr>
              <a:t>Leukotrichia occurs when the melanocytes in the hair bulbs lose their normal amount of melanin pigment. </a:t>
            </a:r>
          </a:p>
          <a:p>
            <a:pPr algn="just" rtl="0">
              <a:lnSpc>
                <a:spcPct val="150000"/>
              </a:lnSpc>
              <a:spcAft>
                <a:spcPts val="600"/>
              </a:spcAft>
            </a:pPr>
            <a:r>
              <a:rPr lang="en-US" sz="2400" dirty="0">
                <a:effectLst/>
                <a:latin typeface="Times New Roman"/>
                <a:ea typeface="Calibri"/>
                <a:cs typeface="Arial"/>
              </a:rPr>
              <a:t>When the melanocytes</a:t>
            </a:r>
            <a:r>
              <a:rPr lang="en-US" sz="2400" dirty="0">
                <a:ea typeface="Calibri"/>
                <a:cs typeface="Arial"/>
              </a:rPr>
              <a:t> </a:t>
            </a:r>
            <a:r>
              <a:rPr lang="en-US" sz="2400" dirty="0">
                <a:effectLst/>
                <a:latin typeface="Times New Roman"/>
                <a:ea typeface="Calibri"/>
                <a:cs typeface="Arial"/>
              </a:rPr>
              <a:t>in the epidermis are affected and the skin loses normal pigmentation, the abnormality is </a:t>
            </a:r>
            <a:r>
              <a:rPr lang="en-US" sz="2400" b="1" dirty="0">
                <a:effectLst/>
                <a:latin typeface="Times New Roman"/>
                <a:ea typeface="Calibri"/>
                <a:cs typeface="Arial"/>
              </a:rPr>
              <a:t>leukoderma</a:t>
            </a:r>
            <a:r>
              <a:rPr lang="en-US" sz="2400" dirty="0">
                <a:effectLst/>
                <a:latin typeface="Times New Roman"/>
                <a:ea typeface="Calibri"/>
                <a:cs typeface="Arial"/>
              </a:rPr>
              <a:t>. </a:t>
            </a:r>
            <a:endParaRPr lang="en-US" sz="2400" dirty="0">
              <a:ea typeface="Calibri"/>
              <a:cs typeface="Arial"/>
            </a:endParaRPr>
          </a:p>
          <a:p>
            <a:pPr algn="just" rtl="0">
              <a:lnSpc>
                <a:spcPct val="150000"/>
              </a:lnSpc>
              <a:spcAft>
                <a:spcPts val="600"/>
              </a:spcAft>
            </a:pPr>
            <a:r>
              <a:rPr lang="en-US" sz="2400" dirty="0">
                <a:effectLst/>
                <a:latin typeface="Times New Roman"/>
                <a:ea typeface="Calibri"/>
                <a:cs typeface="Arial"/>
              </a:rPr>
              <a:t>Whereas </a:t>
            </a:r>
            <a:r>
              <a:rPr lang="en-US" sz="2400" dirty="0" err="1">
                <a:effectLst/>
                <a:latin typeface="Times New Roman"/>
                <a:ea typeface="Calibri"/>
                <a:cs typeface="Arial"/>
              </a:rPr>
              <a:t>leukotrichia</a:t>
            </a:r>
            <a:r>
              <a:rPr lang="en-US" sz="2400" dirty="0">
                <a:effectLst/>
                <a:latin typeface="Times New Roman"/>
                <a:ea typeface="Calibri"/>
                <a:cs typeface="Arial"/>
              </a:rPr>
              <a:t> can be observed as a single entity, </a:t>
            </a:r>
            <a:r>
              <a:rPr lang="en-US" sz="2400" dirty="0" err="1">
                <a:effectLst/>
                <a:latin typeface="Times New Roman"/>
                <a:ea typeface="Calibri"/>
                <a:cs typeface="Arial"/>
              </a:rPr>
              <a:t>leukoderma</a:t>
            </a:r>
            <a:endParaRPr lang="en-US" sz="2400" dirty="0">
              <a:ea typeface="Calibri"/>
              <a:cs typeface="Arial"/>
            </a:endParaRPr>
          </a:p>
          <a:p>
            <a:pPr algn="just" rtl="0">
              <a:lnSpc>
                <a:spcPct val="150000"/>
              </a:lnSpc>
              <a:spcAft>
                <a:spcPts val="600"/>
              </a:spcAft>
            </a:pPr>
            <a:r>
              <a:rPr lang="en-US" sz="2400" dirty="0">
                <a:effectLst/>
                <a:latin typeface="Times New Roman"/>
                <a:ea typeface="Calibri"/>
                <a:cs typeface="Arial"/>
              </a:rPr>
              <a:t>is most commonly associated with </a:t>
            </a:r>
            <a:r>
              <a:rPr lang="en-US" sz="2400" dirty="0" err="1">
                <a:effectLst/>
                <a:latin typeface="Times New Roman"/>
                <a:ea typeface="Calibri"/>
                <a:cs typeface="Arial"/>
              </a:rPr>
              <a:t>leukotrichia</a:t>
            </a:r>
            <a:r>
              <a:rPr lang="en-US" sz="2400" dirty="0">
                <a:effectLst/>
                <a:latin typeface="Times New Roman"/>
                <a:ea typeface="Calibri"/>
                <a:cs typeface="Arial"/>
              </a:rPr>
              <a:t>.</a:t>
            </a:r>
            <a:endParaRPr lang="en-US" sz="2400" dirty="0">
              <a:ea typeface="Calibri"/>
              <a:cs typeface="Arial"/>
            </a:endParaRPr>
          </a:p>
        </p:txBody>
      </p:sp>
    </p:spTree>
    <p:extLst>
      <p:ext uri="{BB962C8B-B14F-4D97-AF65-F5344CB8AC3E}">
        <p14:creationId xmlns:p14="http://schemas.microsoft.com/office/powerpoint/2010/main" val="1856585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1196752"/>
            <a:ext cx="8640960" cy="2880084"/>
          </a:xfrm>
          <a:prstGeom prst="rect">
            <a:avLst/>
          </a:prstGeom>
        </p:spPr>
        <p:txBody>
          <a:bodyPr wrap="square">
            <a:spAutoFit/>
          </a:bodyPr>
          <a:lstStyle/>
          <a:p>
            <a:pPr algn="just" rtl="0">
              <a:lnSpc>
                <a:spcPct val="150000"/>
              </a:lnSpc>
              <a:spcAft>
                <a:spcPts val="600"/>
              </a:spcAft>
            </a:pPr>
            <a:r>
              <a:rPr lang="en-US" sz="2400" b="1" dirty="0">
                <a:effectLst/>
                <a:latin typeface="Times New Roman"/>
                <a:ea typeface="Calibri"/>
                <a:cs typeface="Arial"/>
              </a:rPr>
              <a:t>Etiology</a:t>
            </a:r>
            <a:endParaRPr lang="en-US" sz="2400" dirty="0">
              <a:ea typeface="Calibri"/>
              <a:cs typeface="Arial"/>
            </a:endParaRPr>
          </a:p>
          <a:p>
            <a:pPr algn="just" rtl="0">
              <a:lnSpc>
                <a:spcPct val="150000"/>
              </a:lnSpc>
              <a:spcAft>
                <a:spcPts val="600"/>
              </a:spcAft>
            </a:pPr>
            <a:r>
              <a:rPr lang="en-US" sz="2400" dirty="0">
                <a:effectLst/>
                <a:latin typeface="Times New Roman"/>
                <a:ea typeface="Calibri"/>
                <a:cs typeface="Arial"/>
              </a:rPr>
              <a:t>The etiology and pathogenesis of </a:t>
            </a:r>
            <a:r>
              <a:rPr lang="en-US" sz="2400" dirty="0" err="1">
                <a:effectLst/>
                <a:latin typeface="Times New Roman"/>
                <a:ea typeface="Calibri"/>
                <a:cs typeface="Arial"/>
              </a:rPr>
              <a:t>leukoderma</a:t>
            </a:r>
            <a:r>
              <a:rPr lang="en-US" sz="2400" dirty="0">
                <a:effectLst/>
                <a:latin typeface="Times New Roman"/>
                <a:ea typeface="Calibri"/>
                <a:cs typeface="Arial"/>
              </a:rPr>
              <a:t> are unknown, but trauma, inflammation, autoimmune reactions against melanocytes, local injections with epinephrine- containing local anesthetics, and defects of the autonomous nervous system.</a:t>
            </a:r>
            <a:endParaRPr lang="en-US" sz="2400" dirty="0">
              <a:ea typeface="Calibri"/>
              <a:cs typeface="Arial"/>
            </a:endParaRPr>
          </a:p>
        </p:txBody>
      </p:sp>
    </p:spTree>
    <p:extLst>
      <p:ext uri="{BB962C8B-B14F-4D97-AF65-F5344CB8AC3E}">
        <p14:creationId xmlns:p14="http://schemas.microsoft.com/office/powerpoint/2010/main" val="10374544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188640"/>
            <a:ext cx="8784976" cy="6647974"/>
          </a:xfrm>
          <a:prstGeom prst="rect">
            <a:avLst/>
          </a:prstGeom>
        </p:spPr>
        <p:txBody>
          <a:bodyPr wrap="square">
            <a:spAutoFit/>
          </a:bodyPr>
          <a:lstStyle/>
          <a:p>
            <a:pPr algn="just" rtl="0">
              <a:lnSpc>
                <a:spcPct val="150000"/>
              </a:lnSpc>
              <a:spcAft>
                <a:spcPts val="600"/>
              </a:spcAft>
            </a:pPr>
            <a:r>
              <a:rPr lang="en-US" sz="2400" b="1" dirty="0">
                <a:effectLst/>
                <a:latin typeface="Times New Roman"/>
                <a:ea typeface="Calibri"/>
                <a:cs typeface="Arial"/>
              </a:rPr>
              <a:t>Seborrhea</a:t>
            </a:r>
            <a:endParaRPr lang="en-US" sz="2400" dirty="0">
              <a:ea typeface="Calibri"/>
              <a:cs typeface="Arial"/>
            </a:endParaRPr>
          </a:p>
          <a:p>
            <a:pPr algn="just" rtl="0">
              <a:lnSpc>
                <a:spcPct val="150000"/>
              </a:lnSpc>
              <a:spcAft>
                <a:spcPts val="600"/>
              </a:spcAft>
            </a:pPr>
            <a:r>
              <a:rPr lang="en-US" sz="2400" b="1" dirty="0">
                <a:effectLst/>
                <a:latin typeface="Times New Roman"/>
                <a:ea typeface="Calibri"/>
                <a:cs typeface="Arial"/>
              </a:rPr>
              <a:t>Etiology</a:t>
            </a:r>
            <a:r>
              <a:rPr lang="en-US" sz="2400" dirty="0">
                <a:ea typeface="Calibri"/>
                <a:cs typeface="Arial"/>
              </a:rPr>
              <a:t>: </a:t>
            </a:r>
            <a:r>
              <a:rPr lang="en-US" sz="2400" dirty="0">
                <a:effectLst/>
                <a:latin typeface="Times New Roman"/>
                <a:ea typeface="Calibri"/>
                <a:cs typeface="Arial"/>
              </a:rPr>
              <a:t>The etiology of seborrhea is still not understood. Historically seborrhea was considered to be the result of excessive secretion of sebum onto the skin surface. </a:t>
            </a:r>
            <a:endParaRPr lang="en-US" sz="2400" dirty="0">
              <a:ea typeface="Calibri"/>
              <a:cs typeface="Arial"/>
            </a:endParaRPr>
          </a:p>
          <a:p>
            <a:pPr algn="just" rtl="0">
              <a:lnSpc>
                <a:spcPct val="150000"/>
              </a:lnSpc>
              <a:spcAft>
                <a:spcPts val="600"/>
              </a:spcAft>
            </a:pPr>
            <a:r>
              <a:rPr lang="en-US" sz="2400" dirty="0">
                <a:effectLst/>
                <a:latin typeface="Times New Roman"/>
                <a:ea typeface="Calibri"/>
                <a:cs typeface="Arial"/>
              </a:rPr>
              <a:t>In large animals it is always secondary to dermatitis or other skin irritations that result in excessive crusting, scaling, or oiliness, such as the following:</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Greasy heel of horses, including infection with </a:t>
            </a:r>
            <a:r>
              <a:rPr lang="en-US" sz="2400" i="1" dirty="0">
                <a:effectLst/>
                <a:latin typeface="Times New Roman"/>
                <a:ea typeface="Calibri"/>
                <a:cs typeface="Arial"/>
              </a:rPr>
              <a:t>S. </a:t>
            </a:r>
            <a:r>
              <a:rPr lang="en-US" sz="2400" i="1" dirty="0" err="1">
                <a:effectLst/>
                <a:latin typeface="Times New Roman"/>
                <a:ea typeface="Calibri"/>
                <a:cs typeface="Arial"/>
              </a:rPr>
              <a:t>hyicus</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Greasy heel of cattle.</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Flexural seborrhea of cattle</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err="1">
                <a:effectLst/>
                <a:latin typeface="Times New Roman"/>
                <a:ea typeface="Calibri"/>
                <a:cs typeface="Arial"/>
              </a:rPr>
              <a:t>Besnoitiosis</a:t>
            </a:r>
            <a:r>
              <a:rPr lang="en-US" sz="2400" dirty="0">
                <a:effectLst/>
                <a:latin typeface="Times New Roman"/>
                <a:ea typeface="Calibri"/>
                <a:cs typeface="Arial"/>
              </a:rPr>
              <a:t> of cattle associated with </a:t>
            </a:r>
            <a:r>
              <a:rPr lang="en-US" sz="2400" i="1" dirty="0" err="1">
                <a:effectLst/>
                <a:latin typeface="Times New Roman"/>
                <a:ea typeface="Calibri"/>
                <a:cs typeface="Arial"/>
              </a:rPr>
              <a:t>Besnoitia</a:t>
            </a:r>
            <a:r>
              <a:rPr lang="en-US" sz="2400" i="1" dirty="0">
                <a:effectLst/>
                <a:latin typeface="Times New Roman"/>
                <a:ea typeface="Calibri"/>
                <a:cs typeface="Arial"/>
              </a:rPr>
              <a:t> </a:t>
            </a:r>
            <a:r>
              <a:rPr lang="en-US" sz="2400" i="1" dirty="0" err="1">
                <a:effectLst/>
                <a:latin typeface="Times New Roman"/>
                <a:ea typeface="Calibri"/>
                <a:cs typeface="Arial"/>
              </a:rPr>
              <a:t>besnoiti</a:t>
            </a:r>
            <a:endParaRPr lang="en-US" sz="2400" dirty="0">
              <a:ea typeface="Calibri"/>
              <a:cs typeface="Arial"/>
            </a:endParaRPr>
          </a:p>
        </p:txBody>
      </p:sp>
    </p:spTree>
    <p:extLst>
      <p:ext uri="{BB962C8B-B14F-4D97-AF65-F5344CB8AC3E}">
        <p14:creationId xmlns:p14="http://schemas.microsoft.com/office/powerpoint/2010/main" val="3207709094"/>
      </p:ext>
    </p:extLst>
  </p:cSld>
  <p:clrMapOvr>
    <a:masterClrMapping/>
  </p:clrMapOvr>
  <p:transition spd="slow">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836712"/>
            <a:ext cx="8712968" cy="2880084"/>
          </a:xfrm>
          <a:prstGeom prst="rect">
            <a:avLst/>
          </a:prstGeom>
        </p:spPr>
        <p:txBody>
          <a:bodyPr wrap="square">
            <a:spAutoFit/>
          </a:bodyPr>
          <a:lstStyle/>
          <a:p>
            <a:pPr algn="just" rtl="0">
              <a:lnSpc>
                <a:spcPct val="150000"/>
              </a:lnSpc>
              <a:spcAft>
                <a:spcPts val="600"/>
              </a:spcAft>
            </a:pPr>
            <a:r>
              <a:rPr lang="en-US" sz="2400" b="1" dirty="0">
                <a:effectLst/>
                <a:latin typeface="Times New Roman"/>
                <a:ea typeface="Calibri"/>
                <a:cs typeface="Arial"/>
              </a:rPr>
              <a:t>CLINICAL FINDINGS</a:t>
            </a:r>
            <a:endParaRPr lang="en-US" sz="2400" dirty="0">
              <a:ea typeface="Calibri"/>
              <a:cs typeface="Arial"/>
            </a:endParaRPr>
          </a:p>
          <a:p>
            <a:pPr algn="just" rtl="0">
              <a:lnSpc>
                <a:spcPct val="150000"/>
              </a:lnSpc>
              <a:spcAft>
                <a:spcPts val="600"/>
              </a:spcAft>
            </a:pPr>
            <a:r>
              <a:rPr lang="en-US" sz="2400" dirty="0">
                <a:effectLst/>
                <a:latin typeface="Times New Roman"/>
                <a:ea typeface="Calibri"/>
                <a:cs typeface="Arial"/>
              </a:rPr>
              <a:t>In primary seborrhea there are no lesions, only excessive greasiness of the skin. The sebum may be spread over the body surface like a film of oil or be dried into crusts, which can be removed easily. Sebaceous glands may</a:t>
            </a:r>
            <a:r>
              <a:rPr lang="en-US" sz="2400" dirty="0">
                <a:ea typeface="Calibri"/>
                <a:cs typeface="Arial"/>
              </a:rPr>
              <a:t> </a:t>
            </a:r>
            <a:r>
              <a:rPr lang="en-US" sz="2400" dirty="0">
                <a:effectLst/>
                <a:latin typeface="Times New Roman"/>
                <a:ea typeface="Calibri"/>
                <a:cs typeface="Arial"/>
              </a:rPr>
              <a:t>be hypertrophied.</a:t>
            </a:r>
            <a:endParaRPr lang="en-US" sz="2400" dirty="0">
              <a:ea typeface="Calibri"/>
              <a:cs typeface="Arial"/>
            </a:endParaRPr>
          </a:p>
        </p:txBody>
      </p:sp>
    </p:spTree>
    <p:extLst>
      <p:ext uri="{BB962C8B-B14F-4D97-AF65-F5344CB8AC3E}">
        <p14:creationId xmlns:p14="http://schemas.microsoft.com/office/powerpoint/2010/main" val="2541119769"/>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07504" y="188640"/>
            <a:ext cx="8856984" cy="6494085"/>
          </a:xfrm>
          <a:prstGeom prst="rect">
            <a:avLst/>
          </a:prstGeom>
        </p:spPr>
        <p:txBody>
          <a:bodyPr wrap="square">
            <a:spAutoFit/>
          </a:bodyPr>
          <a:lstStyle/>
          <a:p>
            <a:pPr algn="just" rtl="0">
              <a:lnSpc>
                <a:spcPct val="150000"/>
              </a:lnSpc>
              <a:spcAft>
                <a:spcPts val="600"/>
              </a:spcAft>
            </a:pPr>
            <a:r>
              <a:rPr lang="en-US" sz="2400" b="1" dirty="0">
                <a:effectLst/>
                <a:latin typeface="Times New Roman"/>
                <a:ea typeface="Calibri"/>
                <a:cs typeface="Arial"/>
              </a:rPr>
              <a:t>Flexural Seborrhea</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b="1" i="1" dirty="0">
                <a:effectLst/>
                <a:latin typeface="Times New Roman"/>
                <a:ea typeface="Calibri"/>
                <a:cs typeface="Arial"/>
              </a:rPr>
              <a:t>Etiology</a:t>
            </a:r>
            <a:r>
              <a:rPr lang="en-US" sz="2400" dirty="0">
                <a:effectLst/>
                <a:latin typeface="Times New Roman"/>
                <a:ea typeface="Calibri"/>
                <a:cs typeface="Arial"/>
              </a:rPr>
              <a:t>: Flexural seborrhea is most common in young </a:t>
            </a:r>
            <a:r>
              <a:rPr lang="en-US" sz="2400" dirty="0" err="1">
                <a:effectLst/>
                <a:latin typeface="Times New Roman"/>
                <a:ea typeface="Calibri"/>
                <a:cs typeface="Arial"/>
              </a:rPr>
              <a:t>periparturient</a:t>
            </a:r>
            <a:r>
              <a:rPr lang="en-US" sz="2400" dirty="0">
                <a:effectLst/>
                <a:latin typeface="Times New Roman"/>
                <a:ea typeface="Calibri"/>
                <a:cs typeface="Arial"/>
              </a:rPr>
              <a:t> dairy cows. </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b="1" i="1" dirty="0">
                <a:effectLst/>
                <a:latin typeface="Times New Roman"/>
                <a:ea typeface="Calibri"/>
                <a:cs typeface="Arial"/>
              </a:rPr>
              <a:t>Clinical signs:</a:t>
            </a:r>
            <a:r>
              <a:rPr lang="en-US" sz="2400" dirty="0">
                <a:effectLst/>
                <a:latin typeface="Times New Roman"/>
                <a:ea typeface="Calibri"/>
                <a:cs typeface="Arial"/>
              </a:rPr>
              <a:t> Severe inflammation and a profuse outpouring of sebum appear in the groin between the udder and the medial surface of the thigh or median fissure between the two halves of the udder.</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Extensive skin necrosis follows,</a:t>
            </a:r>
            <a:r>
              <a:rPr lang="en-US" sz="2400" dirty="0">
                <a:solidFill>
                  <a:srgbClr val="241F1F"/>
                </a:solidFill>
                <a:effectLst/>
                <a:latin typeface="MinionPro-Regular"/>
                <a:ea typeface="Calibri"/>
                <a:cs typeface="MinionPro-Regular"/>
              </a:rPr>
              <a:t> </a:t>
            </a:r>
            <a:r>
              <a:rPr lang="en-US" sz="2400" dirty="0">
                <a:effectLst/>
                <a:latin typeface="Times New Roman"/>
                <a:ea typeface="Calibri"/>
                <a:cs typeface="Arial"/>
              </a:rPr>
              <a:t>causing a pronounced odor of decay, which may be the first sign observed by the owner.</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Irritation may cause lameness, and the cow may attempt to lick the part. Shedding of the oily, malodorous skin leaves a raw surface beneath; healing follows in 3 to 4 weeks.</a:t>
            </a:r>
            <a:endParaRPr lang="en-US" sz="2400" dirty="0">
              <a:ea typeface="Calibri"/>
              <a:cs typeface="Arial"/>
            </a:endParaRPr>
          </a:p>
        </p:txBody>
      </p:sp>
    </p:spTree>
    <p:extLst>
      <p:ext uri="{BB962C8B-B14F-4D97-AF65-F5344CB8AC3E}">
        <p14:creationId xmlns:p14="http://schemas.microsoft.com/office/powerpoint/2010/main" val="1221800282"/>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116632"/>
            <a:ext cx="8931246" cy="5940088"/>
          </a:xfrm>
          <a:prstGeom prst="rect">
            <a:avLst/>
          </a:prstGeom>
        </p:spPr>
        <p:txBody>
          <a:bodyPr wrap="square">
            <a:spAutoFit/>
          </a:bodyPr>
          <a:lstStyle/>
          <a:p>
            <a:pPr algn="just" rtl="0">
              <a:lnSpc>
                <a:spcPct val="150000"/>
              </a:lnSpc>
              <a:spcAft>
                <a:spcPts val="600"/>
              </a:spcAft>
            </a:pPr>
            <a:r>
              <a:rPr lang="en-US" sz="2400" b="1" dirty="0">
                <a:effectLst/>
                <a:latin typeface="Times New Roman"/>
                <a:ea typeface="Calibri"/>
                <a:cs typeface="Arial"/>
              </a:rPr>
              <a:t>Greasy Heel of Cows</a:t>
            </a:r>
            <a:endParaRPr lang="en-US" sz="2400" dirty="0">
              <a:ea typeface="Calibri"/>
              <a:cs typeface="Arial"/>
            </a:endParaRPr>
          </a:p>
          <a:p>
            <a:pPr marL="342900" lvl="0" indent="-342900" algn="just" rtl="0">
              <a:lnSpc>
                <a:spcPct val="150000"/>
              </a:lnSpc>
              <a:spcAft>
                <a:spcPts val="600"/>
              </a:spcAft>
              <a:buFont typeface="Arial" panose="020B0604020202020204" pitchFamily="34" charset="0"/>
              <a:buChar char="•"/>
            </a:pPr>
            <a:r>
              <a:rPr lang="en-US" sz="2400" b="1" i="1" dirty="0">
                <a:effectLst/>
                <a:latin typeface="Times New Roman"/>
                <a:ea typeface="Calibri"/>
                <a:cs typeface="Arial"/>
              </a:rPr>
              <a:t>Etiology</a:t>
            </a:r>
            <a:r>
              <a:rPr lang="en-US" sz="2400" dirty="0">
                <a:effectLst/>
                <a:latin typeface="Times New Roman"/>
                <a:ea typeface="Calibri"/>
                <a:cs typeface="Arial"/>
              </a:rPr>
              <a:t>: Cows grazing constantly irrigated, wet pastures or in very muddy conditions in tropical areas.</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 </a:t>
            </a:r>
            <a:r>
              <a:rPr lang="en-US" sz="2400" b="1" i="1" dirty="0">
                <a:effectLst/>
                <a:latin typeface="Times New Roman"/>
                <a:ea typeface="Calibri"/>
                <a:cs typeface="Arial"/>
              </a:rPr>
              <a:t>Clinical signs</a:t>
            </a:r>
            <a:r>
              <a:rPr lang="en-US" sz="2400" dirty="0">
                <a:effectLst/>
                <a:latin typeface="Times New Roman"/>
                <a:ea typeface="Calibri"/>
                <a:cs typeface="Arial"/>
              </a:rPr>
              <a:t>: May develop local swelling, with deep fissuring of the skin and an outpouring of vile-smelling exudate on the back of the pastern of all four feet but most severely in the hind limbs. </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Affected animals are badly lame, and their milk yield declines sharply.</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b="1" i="1" dirty="0">
                <a:effectLst/>
                <a:latin typeface="Times New Roman"/>
                <a:ea typeface="Calibri"/>
                <a:cs typeface="Arial"/>
              </a:rPr>
              <a:t>Treatment</a:t>
            </a:r>
            <a:r>
              <a:rPr lang="en-US" sz="2400" dirty="0">
                <a:effectLst/>
                <a:latin typeface="Times New Roman"/>
                <a:ea typeface="Calibri"/>
                <a:cs typeface="Arial"/>
              </a:rPr>
              <a:t>: Moving the cows to dry land and treating systemically with a broad-spectrum antibiotic effects a rapid recovery.</a:t>
            </a:r>
            <a:endParaRPr lang="en-US" sz="2400" dirty="0">
              <a:ea typeface="Calibri"/>
              <a:cs typeface="Arial"/>
            </a:endParaRPr>
          </a:p>
        </p:txBody>
      </p:sp>
    </p:spTree>
    <p:extLst>
      <p:ext uri="{BB962C8B-B14F-4D97-AF65-F5344CB8AC3E}">
        <p14:creationId xmlns:p14="http://schemas.microsoft.com/office/powerpoint/2010/main" val="1329140123"/>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23528" y="1266870"/>
            <a:ext cx="8712968" cy="3988079"/>
          </a:xfrm>
          <a:prstGeom prst="rect">
            <a:avLst/>
          </a:prstGeom>
        </p:spPr>
        <p:txBody>
          <a:bodyPr wrap="square">
            <a:spAutoFit/>
          </a:bodyPr>
          <a:lstStyle/>
          <a:p>
            <a:pPr marL="228600" algn="just" rtl="0">
              <a:lnSpc>
                <a:spcPct val="150000"/>
              </a:lnSpc>
              <a:spcAft>
                <a:spcPts val="600"/>
              </a:spcAft>
            </a:pPr>
            <a:r>
              <a:rPr lang="en-US" sz="2400" b="1" dirty="0">
                <a:effectLst/>
                <a:latin typeface="Times New Roman"/>
                <a:ea typeface="Calibri"/>
                <a:cs typeface="Arial"/>
              </a:rPr>
              <a:t>Greasy Heel of Horses (Scratches)</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b="1" i="1" dirty="0">
                <a:effectLst/>
                <a:latin typeface="Times New Roman"/>
                <a:ea typeface="Calibri"/>
                <a:cs typeface="Arial"/>
              </a:rPr>
              <a:t>Etiology</a:t>
            </a:r>
            <a:r>
              <a:rPr lang="en-US" sz="2400" dirty="0">
                <a:effectLst/>
                <a:latin typeface="Times New Roman"/>
                <a:ea typeface="Calibri"/>
                <a:cs typeface="Arial"/>
              </a:rPr>
              <a:t>: Greasy heel occurs mostly on the hind pasterns of horses that stand continuously in wet, unsanitary stables.  It has been suggested that secondary infections </a:t>
            </a:r>
            <a:r>
              <a:rPr lang="en-US" sz="2400" dirty="0" err="1">
                <a:effectLst/>
                <a:latin typeface="Times New Roman"/>
                <a:ea typeface="Calibri"/>
                <a:cs typeface="Arial"/>
              </a:rPr>
              <a:t>associatedwith</a:t>
            </a:r>
            <a:r>
              <a:rPr lang="en-US" sz="2400" dirty="0">
                <a:effectLst/>
                <a:latin typeface="Times New Roman"/>
                <a:ea typeface="Calibri"/>
                <a:cs typeface="Arial"/>
              </a:rPr>
              <a:t> either </a:t>
            </a:r>
            <a:r>
              <a:rPr lang="en-US" sz="2400" i="1" dirty="0">
                <a:effectLst/>
                <a:latin typeface="Times New Roman"/>
                <a:ea typeface="Calibri"/>
                <a:cs typeface="Arial"/>
              </a:rPr>
              <a:t>S. </a:t>
            </a:r>
            <a:r>
              <a:rPr lang="en-US" sz="2400" i="1" dirty="0" err="1">
                <a:effectLst/>
                <a:latin typeface="Times New Roman"/>
                <a:ea typeface="Calibri"/>
                <a:cs typeface="Arial"/>
              </a:rPr>
              <a:t>aureus</a:t>
            </a:r>
            <a:r>
              <a:rPr lang="en-US" sz="2400" i="1" dirty="0">
                <a:effectLst/>
                <a:latin typeface="Times New Roman"/>
                <a:ea typeface="Calibri"/>
                <a:cs typeface="Arial"/>
              </a:rPr>
              <a:t> </a:t>
            </a:r>
            <a:r>
              <a:rPr lang="en-US" sz="2400" dirty="0">
                <a:effectLst/>
                <a:latin typeface="Times New Roman"/>
                <a:ea typeface="Calibri"/>
                <a:cs typeface="Arial"/>
              </a:rPr>
              <a:t>and </a:t>
            </a:r>
            <a:r>
              <a:rPr lang="en-US" sz="2400" i="1" dirty="0">
                <a:effectLst/>
                <a:latin typeface="Times New Roman"/>
                <a:ea typeface="Calibri"/>
                <a:cs typeface="Arial"/>
              </a:rPr>
              <a:t>D. </a:t>
            </a:r>
            <a:r>
              <a:rPr lang="en-US" sz="2400" i="1" dirty="0" err="1">
                <a:effectLst/>
                <a:latin typeface="Times New Roman"/>
                <a:ea typeface="Calibri"/>
                <a:cs typeface="Arial"/>
              </a:rPr>
              <a:t>congolensis</a:t>
            </a:r>
            <a:r>
              <a:rPr lang="en-US" sz="2400" i="1" dirty="0">
                <a:effectLst/>
                <a:latin typeface="Times New Roman"/>
                <a:ea typeface="Calibri"/>
                <a:cs typeface="Arial"/>
              </a:rPr>
              <a:t> </a:t>
            </a:r>
            <a:r>
              <a:rPr lang="en-US" sz="2400" dirty="0">
                <a:effectLst/>
                <a:latin typeface="Times New Roman"/>
                <a:ea typeface="Calibri"/>
                <a:cs typeface="Arial"/>
              </a:rPr>
              <a:t>may be causative factors. </a:t>
            </a:r>
            <a:r>
              <a:rPr lang="en-US" sz="2400" dirty="0" err="1">
                <a:effectLst/>
                <a:latin typeface="Times New Roman"/>
                <a:ea typeface="Calibri"/>
                <a:cs typeface="Arial"/>
              </a:rPr>
              <a:t>Dermatophytosis</a:t>
            </a:r>
            <a:r>
              <a:rPr lang="en-US" sz="2400" dirty="0">
                <a:effectLst/>
                <a:latin typeface="Times New Roman"/>
                <a:ea typeface="Calibri"/>
                <a:cs typeface="Arial"/>
              </a:rPr>
              <a:t>, </a:t>
            </a:r>
            <a:r>
              <a:rPr lang="en-US" sz="2400" dirty="0" err="1">
                <a:effectLst/>
                <a:latin typeface="Times New Roman"/>
                <a:ea typeface="Calibri"/>
                <a:cs typeface="Arial"/>
              </a:rPr>
              <a:t>chorioptic</a:t>
            </a:r>
            <a:r>
              <a:rPr lang="en-US" sz="2400" dirty="0">
                <a:effectLst/>
                <a:latin typeface="Times New Roman"/>
                <a:ea typeface="Calibri"/>
                <a:cs typeface="Arial"/>
              </a:rPr>
              <a:t> mange, and photosensitization are also possible causative factors.</a:t>
            </a:r>
            <a:endParaRPr lang="en-US" sz="2400" dirty="0">
              <a:ea typeface="Calibri"/>
              <a:cs typeface="Arial"/>
            </a:endParaRPr>
          </a:p>
        </p:txBody>
      </p:sp>
    </p:spTree>
    <p:extLst>
      <p:ext uri="{BB962C8B-B14F-4D97-AF65-F5344CB8AC3E}">
        <p14:creationId xmlns:p14="http://schemas.microsoft.com/office/powerpoint/2010/main" val="30276445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3250">
        <p15:prstTrans prst="origami" invX="1"/>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61347" y="332656"/>
            <a:ext cx="8712968" cy="6417141"/>
          </a:xfrm>
          <a:prstGeom prst="rect">
            <a:avLst/>
          </a:prstGeom>
        </p:spPr>
        <p:txBody>
          <a:bodyPr wrap="square">
            <a:spAutoFit/>
          </a:bodyPr>
          <a:lstStyle/>
          <a:p>
            <a:pPr marL="342900" lvl="0" indent="-342900" algn="just" rtl="0">
              <a:lnSpc>
                <a:spcPct val="150000"/>
              </a:lnSpc>
              <a:spcAft>
                <a:spcPts val="600"/>
              </a:spcAft>
              <a:buFont typeface="+mj-lt"/>
              <a:buAutoNum type="arabicPeriod"/>
            </a:pPr>
            <a:r>
              <a:rPr lang="en-US" sz="2400" b="1" i="1" dirty="0">
                <a:effectLst/>
                <a:latin typeface="Times New Roman"/>
                <a:ea typeface="Calibri"/>
                <a:cs typeface="Arial"/>
              </a:rPr>
              <a:t>Clinical signs</a:t>
            </a:r>
            <a:r>
              <a:rPr lang="en-US" sz="2400" dirty="0">
                <a:effectLst/>
                <a:latin typeface="Times New Roman"/>
                <a:ea typeface="Calibri"/>
                <a:cs typeface="Arial"/>
              </a:rPr>
              <a:t>: Lameness and soreness to touch are a result of excoriations called scratches on the back of the pastern that extend down to the coronary band. </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The skin is thick and greasy; if neglected, the condition spreads around to the front and up the back of the leg. This involvement can be severe enough to interfere with normal movement of the limb.</a:t>
            </a:r>
          </a:p>
          <a:p>
            <a:pPr marL="228600" algn="just" rtl="0">
              <a:lnSpc>
                <a:spcPct val="150000"/>
              </a:lnSpc>
              <a:spcAft>
                <a:spcPts val="600"/>
              </a:spcAft>
            </a:pPr>
            <a:r>
              <a:rPr lang="en-US" sz="2400" b="1" dirty="0">
                <a:effectLst/>
                <a:latin typeface="Times New Roman"/>
                <a:ea typeface="Calibri"/>
                <a:cs typeface="Arial"/>
              </a:rPr>
              <a:t>Clinical Pathology</a:t>
            </a:r>
            <a:endParaRPr lang="en-US" sz="2400" dirty="0">
              <a:ea typeface="Calibri"/>
              <a:cs typeface="Arial"/>
            </a:endParaRPr>
          </a:p>
          <a:p>
            <a:pPr marL="228600" algn="just" rtl="0">
              <a:lnSpc>
                <a:spcPct val="150000"/>
              </a:lnSpc>
              <a:spcAft>
                <a:spcPts val="600"/>
              </a:spcAft>
            </a:pPr>
            <a:r>
              <a:rPr lang="en-US" sz="2400" dirty="0">
                <a:effectLst/>
                <a:latin typeface="Times New Roman"/>
                <a:ea typeface="Calibri"/>
                <a:cs typeface="Arial"/>
              </a:rPr>
              <a:t>The diagnosis is based on the clinical presentation and on ruling out other skin conditions resulting in abnormal cornification and keratinization.</a:t>
            </a:r>
            <a:endParaRPr lang="en-US" sz="2400" dirty="0">
              <a:ea typeface="Calibri"/>
              <a:cs typeface="Arial"/>
            </a:endParaRPr>
          </a:p>
        </p:txBody>
      </p:sp>
    </p:spTree>
    <p:extLst>
      <p:ext uri="{BB962C8B-B14F-4D97-AF65-F5344CB8AC3E}">
        <p14:creationId xmlns:p14="http://schemas.microsoft.com/office/powerpoint/2010/main" val="607482049"/>
      </p:ext>
    </p:extLst>
  </p:cSld>
  <p:clrMapOvr>
    <a:masterClrMapping/>
  </p:clrMapOvr>
  <p:transition spd="slow">
    <p:wheel spokes="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260648"/>
            <a:ext cx="8856984" cy="6571030"/>
          </a:xfrm>
          <a:prstGeom prst="rect">
            <a:avLst/>
          </a:prstGeom>
        </p:spPr>
        <p:txBody>
          <a:bodyPr wrap="square">
            <a:spAutoFit/>
          </a:bodyPr>
          <a:lstStyle/>
          <a:p>
            <a:pPr marL="228600" algn="just" rtl="0">
              <a:lnSpc>
                <a:spcPct val="150000"/>
              </a:lnSpc>
              <a:spcAft>
                <a:spcPts val="600"/>
              </a:spcAft>
            </a:pPr>
            <a:r>
              <a:rPr lang="en-US" sz="2400" b="1" dirty="0">
                <a:effectLst/>
                <a:latin typeface="Times New Roman"/>
                <a:ea typeface="Calibri"/>
                <a:cs typeface="Arial"/>
              </a:rPr>
              <a:t>Treatment</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With secondary seborrhea the primary objective of treatment must be to resolve the underlying cause. </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Topical and symptomatic treatment of the affected skin.</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 </a:t>
            </a:r>
            <a:r>
              <a:rPr lang="en-US" sz="2400" dirty="0" err="1">
                <a:effectLst/>
                <a:latin typeface="Times New Roman"/>
                <a:ea typeface="Calibri"/>
                <a:cs typeface="Arial"/>
              </a:rPr>
              <a:t>Seborrheic</a:t>
            </a:r>
            <a:r>
              <a:rPr lang="en-US" sz="2400" dirty="0">
                <a:effectLst/>
                <a:latin typeface="Times New Roman"/>
                <a:ea typeface="Calibri"/>
                <a:cs typeface="Arial"/>
              </a:rPr>
              <a:t> shampoos and lotions can either be </a:t>
            </a:r>
            <a:r>
              <a:rPr lang="en-US" sz="2400" dirty="0" err="1">
                <a:effectLst/>
                <a:latin typeface="Times New Roman"/>
                <a:ea typeface="Calibri"/>
                <a:cs typeface="Arial"/>
              </a:rPr>
              <a:t>keratolytic</a:t>
            </a:r>
            <a:r>
              <a:rPr lang="en-US" sz="2400" dirty="0">
                <a:effectLst/>
                <a:latin typeface="Times New Roman"/>
                <a:ea typeface="Calibri"/>
                <a:cs typeface="Arial"/>
              </a:rPr>
              <a:t> or </a:t>
            </a:r>
            <a:r>
              <a:rPr lang="en-US" sz="2400" dirty="0" err="1">
                <a:effectLst/>
                <a:latin typeface="Times New Roman"/>
                <a:ea typeface="Calibri"/>
                <a:cs typeface="Arial"/>
              </a:rPr>
              <a:t>keratoplastic</a:t>
            </a:r>
            <a:r>
              <a:rPr lang="en-US" sz="2400" dirty="0">
                <a:effectLst/>
                <a:latin typeface="Times New Roman"/>
                <a:ea typeface="Calibri"/>
                <a:cs typeface="Arial"/>
              </a:rPr>
              <a:t>.</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solidFill>
                  <a:srgbClr val="241F1F"/>
                </a:solidFill>
                <a:effectLst/>
                <a:latin typeface="MinionPro-Regular"/>
                <a:ea typeface="Calibri"/>
                <a:cs typeface="MinionPro-Regular"/>
              </a:rPr>
              <a:t> </a:t>
            </a:r>
            <a:r>
              <a:rPr lang="en-US" sz="2400" dirty="0">
                <a:effectLst/>
                <a:latin typeface="Times New Roman"/>
                <a:ea typeface="Calibri"/>
                <a:cs typeface="Arial"/>
              </a:rPr>
              <a:t>Emollients are useful after washing the skin to rehydrate, lubricate, and soften the skin. </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In severe cases associated with </a:t>
            </a:r>
            <a:r>
              <a:rPr lang="en-US" sz="2400" dirty="0" err="1">
                <a:effectLst/>
                <a:latin typeface="Times New Roman"/>
                <a:ea typeface="Calibri"/>
                <a:cs typeface="Arial"/>
              </a:rPr>
              <a:t>pyoderma</a:t>
            </a:r>
            <a:r>
              <a:rPr lang="en-US" sz="2400" dirty="0">
                <a:effectLst/>
                <a:latin typeface="Times New Roman"/>
                <a:ea typeface="Calibri"/>
                <a:cs typeface="Arial"/>
              </a:rPr>
              <a:t> or even skin necrosis, the use of local and systemic broad-spectrum antibiotics may be indicated.</a:t>
            </a:r>
            <a:endParaRPr lang="en-US" sz="2400" dirty="0">
              <a:ea typeface="Calibri"/>
              <a:cs typeface="Arial"/>
            </a:endParaRPr>
          </a:p>
        </p:txBody>
      </p:sp>
    </p:spTree>
    <p:extLst>
      <p:ext uri="{BB962C8B-B14F-4D97-AF65-F5344CB8AC3E}">
        <p14:creationId xmlns:p14="http://schemas.microsoft.com/office/powerpoint/2010/main" val="313135521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crush"/>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497C5C0-0C60-4D86-F2C6-313E20E278ED}"/>
              </a:ext>
            </a:extLst>
          </p:cNvPr>
          <p:cNvPicPr>
            <a:picLocks noChangeAspect="1"/>
          </p:cNvPicPr>
          <p:nvPr/>
        </p:nvPicPr>
        <p:blipFill>
          <a:blip r:embed="rId2"/>
          <a:stretch>
            <a:fillRect/>
          </a:stretch>
        </p:blipFill>
        <p:spPr>
          <a:xfrm>
            <a:off x="0" y="0"/>
            <a:ext cx="9252520" cy="6858000"/>
          </a:xfrm>
          <a:prstGeom prst="rect">
            <a:avLst/>
          </a:prstGeom>
        </p:spPr>
      </p:pic>
      <p:sp>
        <p:nvSpPr>
          <p:cNvPr id="4" name="TextBox 3">
            <a:extLst>
              <a:ext uri="{FF2B5EF4-FFF2-40B4-BE49-F238E27FC236}">
                <a16:creationId xmlns:a16="http://schemas.microsoft.com/office/drawing/2014/main" id="{43FBB13F-CD1E-592C-9186-0300C94BD4EF}"/>
              </a:ext>
            </a:extLst>
          </p:cNvPr>
          <p:cNvSpPr txBox="1"/>
          <p:nvPr/>
        </p:nvSpPr>
        <p:spPr>
          <a:xfrm>
            <a:off x="395536" y="692696"/>
            <a:ext cx="513014" cy="6001643"/>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Thank you  </a:t>
            </a:r>
          </a:p>
        </p:txBody>
      </p:sp>
    </p:spTree>
    <p:extLst>
      <p:ext uri="{BB962C8B-B14F-4D97-AF65-F5344CB8AC3E}">
        <p14:creationId xmlns:p14="http://schemas.microsoft.com/office/powerpoint/2010/main" val="1755225552"/>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943705"/>
            <a:ext cx="8712968" cy="4772910"/>
          </a:xfrm>
          <a:prstGeom prst="rect">
            <a:avLst/>
          </a:prstGeom>
        </p:spPr>
        <p:txBody>
          <a:bodyPr wrap="square">
            <a:spAutoFit/>
          </a:bodyPr>
          <a:lstStyle/>
          <a:p>
            <a:pPr algn="just" rtl="0">
              <a:lnSpc>
                <a:spcPct val="150000"/>
              </a:lnSpc>
              <a:spcAft>
                <a:spcPts val="600"/>
              </a:spcAft>
            </a:pPr>
            <a:r>
              <a:rPr lang="en-US" sz="2400" b="1" dirty="0">
                <a:effectLst/>
                <a:latin typeface="Times New Roman"/>
                <a:ea typeface="Calibri"/>
                <a:cs typeface="Arial"/>
              </a:rPr>
              <a:t>Alopecia And </a:t>
            </a:r>
            <a:r>
              <a:rPr lang="en-US" sz="2400" b="1" dirty="0" err="1">
                <a:effectLst/>
                <a:latin typeface="Times New Roman"/>
                <a:ea typeface="Calibri"/>
                <a:cs typeface="Arial"/>
              </a:rPr>
              <a:t>Hypotrichosis</a:t>
            </a:r>
            <a:endParaRPr lang="en-US" sz="2400" dirty="0">
              <a:ea typeface="Calibri"/>
              <a:cs typeface="Arial"/>
            </a:endParaRPr>
          </a:p>
          <a:p>
            <a:pPr algn="just" rtl="0">
              <a:lnSpc>
                <a:spcPct val="150000"/>
              </a:lnSpc>
              <a:spcAft>
                <a:spcPts val="600"/>
              </a:spcAft>
            </a:pPr>
            <a:r>
              <a:rPr lang="en-US" sz="2400" b="1" dirty="0">
                <a:effectLst/>
                <a:latin typeface="Times New Roman"/>
                <a:ea typeface="Calibri"/>
                <a:cs typeface="Arial"/>
              </a:rPr>
              <a:t>Etiology</a:t>
            </a:r>
            <a:endParaRPr lang="en-US" sz="2400" dirty="0">
              <a:ea typeface="Calibri"/>
              <a:cs typeface="Arial"/>
            </a:endParaRPr>
          </a:p>
          <a:p>
            <a:pPr algn="just" rtl="0">
              <a:lnSpc>
                <a:spcPct val="150000"/>
              </a:lnSpc>
              <a:spcAft>
                <a:spcPts val="600"/>
              </a:spcAft>
            </a:pPr>
            <a:r>
              <a:rPr lang="en-US" sz="2400" dirty="0">
                <a:effectLst/>
                <a:latin typeface="Times New Roman"/>
                <a:ea typeface="Calibri"/>
                <a:cs typeface="Arial"/>
              </a:rPr>
              <a:t>Alopecia and </a:t>
            </a:r>
            <a:r>
              <a:rPr lang="en-US" sz="2400" dirty="0" err="1">
                <a:effectLst/>
                <a:latin typeface="Times New Roman"/>
                <a:ea typeface="Calibri"/>
                <a:cs typeface="Arial"/>
              </a:rPr>
              <a:t>hypotrichosis</a:t>
            </a:r>
            <a:r>
              <a:rPr lang="en-US" sz="2400" dirty="0">
                <a:effectLst/>
                <a:latin typeface="Times New Roman"/>
                <a:ea typeface="Calibri"/>
                <a:cs typeface="Arial"/>
              </a:rPr>
              <a:t> are defined as lack of hair in any quantity on a normally haired body surface.</a:t>
            </a:r>
            <a:endParaRPr lang="en-US" sz="2400" dirty="0">
              <a:ea typeface="Calibri"/>
              <a:cs typeface="Arial"/>
            </a:endParaRPr>
          </a:p>
          <a:p>
            <a:pPr algn="just" rtl="0">
              <a:lnSpc>
                <a:spcPct val="150000"/>
              </a:lnSpc>
              <a:spcAft>
                <a:spcPts val="600"/>
              </a:spcAft>
            </a:pPr>
            <a:r>
              <a:rPr lang="en-US" sz="2400" dirty="0">
                <a:effectLst/>
                <a:latin typeface="Times New Roman"/>
                <a:ea typeface="Calibri"/>
                <a:cs typeface="Arial"/>
              </a:rPr>
              <a:t> In contrast to </a:t>
            </a:r>
            <a:r>
              <a:rPr lang="en-US" sz="2400" b="1" dirty="0">
                <a:effectLst/>
                <a:latin typeface="Times New Roman"/>
                <a:ea typeface="Calibri"/>
                <a:cs typeface="Arial"/>
              </a:rPr>
              <a:t>alopecia,</a:t>
            </a:r>
            <a:r>
              <a:rPr lang="en-US" sz="2400" dirty="0">
                <a:effectLst/>
                <a:latin typeface="Times New Roman"/>
                <a:ea typeface="Calibri"/>
                <a:cs typeface="Arial"/>
              </a:rPr>
              <a:t> which describes hair loss of a skin surface with previously normal hair growth.</a:t>
            </a:r>
            <a:endParaRPr lang="en-US" sz="2400" dirty="0">
              <a:ea typeface="Calibri"/>
              <a:cs typeface="Arial"/>
            </a:endParaRPr>
          </a:p>
          <a:p>
            <a:pPr algn="just" rtl="0">
              <a:lnSpc>
                <a:spcPct val="150000"/>
              </a:lnSpc>
              <a:spcAft>
                <a:spcPts val="600"/>
              </a:spcAft>
            </a:pPr>
            <a:r>
              <a:rPr lang="en-US" sz="2400" b="1" dirty="0">
                <a:effectLst/>
                <a:latin typeface="Times New Roman"/>
                <a:ea typeface="Calibri"/>
                <a:cs typeface="Arial"/>
              </a:rPr>
              <a:t> </a:t>
            </a:r>
            <a:r>
              <a:rPr lang="en-US" sz="2400" b="1" dirty="0" err="1">
                <a:effectLst/>
                <a:latin typeface="Times New Roman"/>
                <a:ea typeface="Calibri"/>
                <a:cs typeface="Arial"/>
              </a:rPr>
              <a:t>Hypotrichosis</a:t>
            </a:r>
            <a:r>
              <a:rPr lang="en-US" sz="2400" dirty="0">
                <a:effectLst/>
                <a:latin typeface="Times New Roman"/>
                <a:ea typeface="Calibri"/>
                <a:cs typeface="Arial"/>
              </a:rPr>
              <a:t> refers to a condition where there was no hair growth or abnormally low hair growth in the first place.</a:t>
            </a:r>
            <a:endParaRPr lang="en-US" sz="2400" dirty="0">
              <a:ea typeface="Calibri"/>
              <a:cs typeface="Arial"/>
            </a:endParaRPr>
          </a:p>
        </p:txBody>
      </p:sp>
    </p:spTree>
    <p:extLst>
      <p:ext uri="{BB962C8B-B14F-4D97-AF65-F5344CB8AC3E}">
        <p14:creationId xmlns:p14="http://schemas.microsoft.com/office/powerpoint/2010/main" val="54925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87086" y="129938"/>
            <a:ext cx="8964488" cy="6724918"/>
          </a:xfrm>
          <a:prstGeom prst="rect">
            <a:avLst/>
          </a:prstGeom>
        </p:spPr>
        <p:txBody>
          <a:bodyPr wrap="square">
            <a:spAutoFit/>
          </a:bodyPr>
          <a:lstStyle/>
          <a:p>
            <a:pPr marL="342900" lvl="0" indent="-342900" algn="just" rtl="0">
              <a:lnSpc>
                <a:spcPct val="150000"/>
              </a:lnSpc>
              <a:spcAft>
                <a:spcPts val="600"/>
              </a:spcAft>
              <a:buFont typeface="+mj-lt"/>
              <a:buAutoNum type="arabicPeriod"/>
            </a:pPr>
            <a:r>
              <a:rPr lang="en-US" sz="2400" b="1" dirty="0">
                <a:effectLst/>
                <a:latin typeface="Times New Roman"/>
                <a:ea typeface="Calibri"/>
                <a:cs typeface="Arial"/>
              </a:rPr>
              <a:t>Failure of Follicles to Develop</a:t>
            </a:r>
            <a:endParaRPr lang="en-US" sz="2400" dirty="0">
              <a:ea typeface="Calibri"/>
              <a:cs typeface="Arial"/>
            </a:endParaRPr>
          </a:p>
          <a:p>
            <a:pPr algn="just" rtl="0">
              <a:lnSpc>
                <a:spcPct val="150000"/>
              </a:lnSpc>
              <a:spcAft>
                <a:spcPts val="600"/>
              </a:spcAft>
            </a:pPr>
            <a:r>
              <a:rPr lang="en-US" sz="2400" dirty="0">
                <a:effectLst/>
                <a:latin typeface="Times New Roman"/>
                <a:ea typeface="Calibri"/>
                <a:cs typeface="Arial"/>
              </a:rPr>
              <a:t>• Congenital </a:t>
            </a:r>
            <a:r>
              <a:rPr lang="en-US" sz="2400" dirty="0" err="1">
                <a:effectLst/>
                <a:latin typeface="Times New Roman"/>
                <a:ea typeface="Calibri"/>
                <a:cs typeface="Arial"/>
              </a:rPr>
              <a:t>hypotrichosis</a:t>
            </a:r>
            <a:endParaRPr lang="en-US" sz="2400" dirty="0">
              <a:ea typeface="Calibri"/>
              <a:cs typeface="Arial"/>
            </a:endParaRPr>
          </a:p>
          <a:p>
            <a:pPr algn="just" rtl="0">
              <a:lnSpc>
                <a:spcPct val="150000"/>
              </a:lnSpc>
              <a:spcAft>
                <a:spcPts val="600"/>
              </a:spcAft>
            </a:pPr>
            <a:r>
              <a:rPr lang="en-US" sz="2400" dirty="0">
                <a:effectLst/>
                <a:latin typeface="Times New Roman"/>
                <a:ea typeface="Calibri"/>
                <a:cs typeface="Arial"/>
              </a:rPr>
              <a:t>• </a:t>
            </a:r>
            <a:r>
              <a:rPr lang="en-US" sz="2400" dirty="0" err="1">
                <a:effectLst/>
                <a:latin typeface="Times New Roman"/>
                <a:ea typeface="Calibri"/>
                <a:cs typeface="Arial"/>
              </a:rPr>
              <a:t>Hypotrichosis</a:t>
            </a:r>
            <a:r>
              <a:rPr lang="en-US" sz="2400" dirty="0">
                <a:effectLst/>
                <a:latin typeface="Times New Roman"/>
                <a:ea typeface="Calibri"/>
                <a:cs typeface="Arial"/>
              </a:rPr>
              <a:t> in piglets without dental dysplasia</a:t>
            </a:r>
            <a:endParaRPr lang="en-US" sz="2400" dirty="0">
              <a:ea typeface="Calibri"/>
              <a:cs typeface="Arial"/>
            </a:endParaRPr>
          </a:p>
          <a:p>
            <a:pPr lvl="0" algn="just" rtl="0">
              <a:lnSpc>
                <a:spcPct val="150000"/>
              </a:lnSpc>
              <a:spcAft>
                <a:spcPts val="600"/>
              </a:spcAft>
            </a:pPr>
            <a:r>
              <a:rPr lang="en-US" sz="2400" b="1" dirty="0">
                <a:effectLst/>
                <a:latin typeface="Times New Roman"/>
                <a:ea typeface="Calibri"/>
                <a:cs typeface="Arial"/>
              </a:rPr>
              <a:t>2. Loss of Follicles</a:t>
            </a:r>
            <a:endParaRPr lang="en-US" sz="2400" dirty="0">
              <a:ea typeface="Calibri"/>
              <a:cs typeface="Arial"/>
            </a:endParaRPr>
          </a:p>
          <a:p>
            <a:pPr algn="just" rtl="0">
              <a:lnSpc>
                <a:spcPct val="150000"/>
              </a:lnSpc>
              <a:spcAft>
                <a:spcPts val="600"/>
              </a:spcAft>
            </a:pPr>
            <a:r>
              <a:rPr lang="en-US" sz="2400" dirty="0">
                <a:effectLst/>
                <a:latin typeface="Times New Roman"/>
                <a:ea typeface="Calibri"/>
                <a:cs typeface="Arial"/>
              </a:rPr>
              <a:t>• </a:t>
            </a:r>
            <a:r>
              <a:rPr lang="en-US" sz="2400" dirty="0" err="1">
                <a:effectLst/>
                <a:latin typeface="Times New Roman"/>
                <a:ea typeface="Calibri"/>
                <a:cs typeface="Arial"/>
              </a:rPr>
              <a:t>Cicatricial</a:t>
            </a:r>
            <a:r>
              <a:rPr lang="en-US" sz="2400" dirty="0">
                <a:effectLst/>
                <a:latin typeface="Times New Roman"/>
                <a:ea typeface="Calibri"/>
                <a:cs typeface="Arial"/>
              </a:rPr>
              <a:t> alopecia as a result of scarring after deep skin wounds that</a:t>
            </a:r>
            <a:r>
              <a:rPr lang="en-US" sz="2400" dirty="0">
                <a:ea typeface="Calibri"/>
                <a:cs typeface="Arial"/>
              </a:rPr>
              <a:t> </a:t>
            </a:r>
            <a:r>
              <a:rPr lang="en-US" sz="2400" dirty="0">
                <a:effectLst/>
                <a:latin typeface="Times New Roman"/>
                <a:ea typeface="Calibri"/>
                <a:cs typeface="Arial"/>
              </a:rPr>
              <a:t>destroy follicle. </a:t>
            </a:r>
            <a:endParaRPr lang="en-US" sz="2400" dirty="0">
              <a:ea typeface="Calibri"/>
              <a:cs typeface="Arial"/>
            </a:endParaRPr>
          </a:p>
          <a:p>
            <a:pPr lvl="0" algn="just" rtl="0">
              <a:lnSpc>
                <a:spcPct val="150000"/>
              </a:lnSpc>
              <a:spcAft>
                <a:spcPts val="600"/>
              </a:spcAft>
            </a:pPr>
            <a:r>
              <a:rPr lang="en-US" sz="2400" b="1" dirty="0">
                <a:effectLst/>
                <a:latin typeface="Times New Roman"/>
                <a:ea typeface="Calibri"/>
                <a:cs typeface="Arial"/>
              </a:rPr>
              <a:t>3. Failure of the Follicle to Produce a Fiber</a:t>
            </a:r>
            <a:endParaRPr lang="en-US" sz="2400" dirty="0">
              <a:ea typeface="Calibri"/>
              <a:cs typeface="Arial"/>
            </a:endParaRPr>
          </a:p>
          <a:p>
            <a:pPr marL="342900" lvl="0" indent="-342900" algn="just" rtl="0">
              <a:lnSpc>
                <a:spcPct val="150000"/>
              </a:lnSpc>
              <a:spcAft>
                <a:spcPts val="600"/>
              </a:spcAft>
              <a:buFont typeface="+mj-lt"/>
              <a:buAutoNum type="alphaLcPeriod"/>
            </a:pPr>
            <a:r>
              <a:rPr lang="en-US" sz="2400" b="1" dirty="0">
                <a:effectLst/>
                <a:latin typeface="Times New Roman"/>
                <a:ea typeface="Calibri"/>
                <a:cs typeface="Arial"/>
              </a:rPr>
              <a:t>Congenital </a:t>
            </a:r>
            <a:r>
              <a:rPr lang="en-US" sz="2400" dirty="0">
                <a:effectLst/>
                <a:latin typeface="Times New Roman"/>
                <a:ea typeface="Calibri"/>
                <a:cs typeface="Arial"/>
              </a:rPr>
              <a:t>such as Inherited symmetric alopecia and Congenital </a:t>
            </a:r>
            <a:r>
              <a:rPr lang="en-US" sz="2400" dirty="0" err="1">
                <a:effectLst/>
                <a:latin typeface="Times New Roman"/>
                <a:ea typeface="Calibri"/>
                <a:cs typeface="Arial"/>
              </a:rPr>
              <a:t>hypotrichosis</a:t>
            </a:r>
            <a:r>
              <a:rPr lang="en-US" sz="2400" b="1" dirty="0">
                <a:effectLst/>
                <a:latin typeface="Times New Roman"/>
                <a:ea typeface="Calibri"/>
                <a:cs typeface="Arial"/>
              </a:rPr>
              <a:t>.</a:t>
            </a:r>
            <a:endParaRPr lang="en-US" sz="2400" dirty="0">
              <a:ea typeface="Calibri"/>
              <a:cs typeface="Arial"/>
            </a:endParaRPr>
          </a:p>
          <a:p>
            <a:pPr marL="342900" lvl="0" indent="-342900" algn="just" rtl="0">
              <a:lnSpc>
                <a:spcPct val="150000"/>
              </a:lnSpc>
              <a:spcAft>
                <a:spcPts val="600"/>
              </a:spcAft>
              <a:buFont typeface="+mj-lt"/>
              <a:buAutoNum type="alphaLcPeriod"/>
            </a:pPr>
            <a:r>
              <a:rPr lang="en-US" sz="2400" b="1" dirty="0">
                <a:effectLst/>
                <a:latin typeface="Times New Roman"/>
                <a:ea typeface="Calibri"/>
                <a:cs typeface="Arial"/>
              </a:rPr>
              <a:t> Acquired such as </a:t>
            </a:r>
            <a:r>
              <a:rPr lang="en-US" sz="2400" dirty="0">
                <a:effectLst/>
                <a:latin typeface="Times New Roman"/>
                <a:ea typeface="Calibri"/>
                <a:cs typeface="Arial"/>
              </a:rPr>
              <a:t>Neurogenic alopecia as a result of peripheral nerve damage and Infection in the follicle.</a:t>
            </a:r>
            <a:endParaRPr lang="en-US" sz="2400" dirty="0">
              <a:ea typeface="Calibri"/>
              <a:cs typeface="Arial"/>
            </a:endParaRPr>
          </a:p>
        </p:txBody>
      </p:sp>
    </p:spTree>
    <p:extLst>
      <p:ext uri="{BB962C8B-B14F-4D97-AF65-F5344CB8AC3E}">
        <p14:creationId xmlns:p14="http://schemas.microsoft.com/office/powerpoint/2010/main" val="4505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35764"/>
            <a:ext cx="8856984" cy="6588791"/>
          </a:xfrm>
          <a:prstGeom prst="rect">
            <a:avLst/>
          </a:prstGeom>
        </p:spPr>
        <p:txBody>
          <a:bodyPr wrap="square">
            <a:spAutoFit/>
          </a:bodyPr>
          <a:lstStyle/>
          <a:p>
            <a:pPr lvl="0" algn="just" rtl="0">
              <a:lnSpc>
                <a:spcPct val="150000"/>
              </a:lnSpc>
              <a:spcAft>
                <a:spcPts val="600"/>
              </a:spcAft>
            </a:pPr>
            <a:r>
              <a:rPr lang="en-US" sz="2400" b="1" dirty="0">
                <a:latin typeface="Times New Roman"/>
                <a:ea typeface="Calibri"/>
                <a:cs typeface="Arial"/>
              </a:rPr>
              <a:t>4. </a:t>
            </a:r>
            <a:r>
              <a:rPr lang="en-US" sz="2400" b="1" dirty="0">
                <a:effectLst/>
                <a:latin typeface="Times New Roman"/>
                <a:ea typeface="Calibri"/>
                <a:cs typeface="Arial"/>
              </a:rPr>
              <a:t>Loss of Preformed Fibers</a:t>
            </a:r>
            <a:endParaRPr lang="en-US" sz="2400" dirty="0">
              <a:ea typeface="Calibri"/>
              <a:cs typeface="Arial"/>
            </a:endParaRPr>
          </a:p>
          <a:p>
            <a:pPr marL="342900" lvl="0" indent="-342900" algn="just" rtl="0">
              <a:lnSpc>
                <a:spcPct val="150000"/>
              </a:lnSpc>
              <a:spcAft>
                <a:spcPts val="600"/>
              </a:spcAft>
              <a:buFont typeface="+mj-lt"/>
              <a:buAutoNum type="alphaLcPeriod"/>
            </a:pPr>
            <a:r>
              <a:rPr lang="en-US" sz="2400" dirty="0" err="1">
                <a:effectLst/>
                <a:latin typeface="Times New Roman"/>
                <a:ea typeface="Calibri"/>
                <a:cs typeface="Arial"/>
              </a:rPr>
              <a:t>Dermatomycoses</a:t>
            </a:r>
            <a:r>
              <a:rPr lang="en-US" sz="2400" dirty="0">
                <a:effectLst/>
                <a:latin typeface="Times New Roman"/>
                <a:ea typeface="Calibri"/>
                <a:cs typeface="Arial"/>
              </a:rPr>
              <a:t>—ringworm</a:t>
            </a:r>
            <a:endParaRPr lang="en-US" sz="2400" dirty="0">
              <a:ea typeface="Calibri"/>
              <a:cs typeface="Arial"/>
            </a:endParaRPr>
          </a:p>
          <a:p>
            <a:pPr marL="342900" lvl="0" indent="-342900" algn="just" rtl="0">
              <a:lnSpc>
                <a:spcPct val="150000"/>
              </a:lnSpc>
              <a:spcAft>
                <a:spcPts val="600"/>
              </a:spcAft>
              <a:buFont typeface="+mj-lt"/>
              <a:buAutoNum type="alphaLcPeriod"/>
            </a:pPr>
            <a:r>
              <a:rPr lang="en-US" sz="2400" dirty="0" err="1">
                <a:effectLst/>
                <a:latin typeface="Times New Roman"/>
                <a:ea typeface="Calibri"/>
                <a:cs typeface="Arial"/>
              </a:rPr>
              <a:t>Mycotic</a:t>
            </a:r>
            <a:r>
              <a:rPr lang="en-US" sz="2400" dirty="0">
                <a:effectLst/>
                <a:latin typeface="Times New Roman"/>
                <a:ea typeface="Calibri"/>
                <a:cs typeface="Arial"/>
              </a:rPr>
              <a:t> dermatitis in all species.</a:t>
            </a:r>
            <a:endParaRPr lang="en-US" sz="2400" dirty="0">
              <a:ea typeface="Calibri"/>
              <a:cs typeface="Arial"/>
            </a:endParaRPr>
          </a:p>
          <a:p>
            <a:pPr marL="342900" lvl="0" indent="-342900" algn="just" rtl="0">
              <a:lnSpc>
                <a:spcPct val="150000"/>
              </a:lnSpc>
              <a:spcAft>
                <a:spcPts val="600"/>
              </a:spcAft>
              <a:buFont typeface="+mj-lt"/>
              <a:buAutoNum type="alphaLcPeriod"/>
            </a:pPr>
            <a:r>
              <a:rPr lang="en-US" sz="2400" dirty="0">
                <a:effectLst/>
                <a:latin typeface="Times New Roman"/>
                <a:ea typeface="Calibri"/>
                <a:cs typeface="Arial"/>
              </a:rPr>
              <a:t>Metabolic alopecia subsequent to a period of malnutrition or severe illness (e.g., calves having suffered severe diarrhea)</a:t>
            </a:r>
            <a:endParaRPr lang="en-US" sz="2400" dirty="0">
              <a:ea typeface="Calibri"/>
              <a:cs typeface="Arial"/>
            </a:endParaRPr>
          </a:p>
          <a:p>
            <a:pPr marL="342900" lvl="0" indent="-342900" algn="just" rtl="0">
              <a:lnSpc>
                <a:spcPct val="150000"/>
              </a:lnSpc>
              <a:spcAft>
                <a:spcPts val="600"/>
              </a:spcAft>
              <a:buFont typeface="+mj-lt"/>
              <a:buAutoNum type="alphaLcPeriod"/>
            </a:pPr>
            <a:r>
              <a:rPr lang="en-US" sz="2400" dirty="0">
                <a:effectLst/>
                <a:latin typeface="Times New Roman"/>
                <a:ea typeface="Calibri"/>
                <a:cs typeface="Arial"/>
              </a:rPr>
              <a:t>Alopecia of calves fed milk replacer containing fats of </a:t>
            </a:r>
            <a:r>
              <a:rPr lang="en-US" sz="2400" dirty="0" err="1">
                <a:effectLst/>
                <a:latin typeface="Times New Roman"/>
                <a:ea typeface="Calibri"/>
                <a:cs typeface="Arial"/>
              </a:rPr>
              <a:t>nonanimal</a:t>
            </a:r>
            <a:r>
              <a:rPr lang="en-US" sz="2400" dirty="0">
                <a:effectLst/>
                <a:latin typeface="Times New Roman"/>
                <a:ea typeface="Calibri"/>
                <a:cs typeface="Arial"/>
              </a:rPr>
              <a:t> origin (whale, palm, or soya oil).</a:t>
            </a:r>
            <a:endParaRPr lang="en-US" sz="2400" dirty="0">
              <a:ea typeface="Calibri"/>
              <a:cs typeface="Arial"/>
            </a:endParaRPr>
          </a:p>
          <a:p>
            <a:pPr marL="342900" lvl="0" indent="-342900" algn="just" rtl="0">
              <a:lnSpc>
                <a:spcPct val="150000"/>
              </a:lnSpc>
              <a:spcAft>
                <a:spcPts val="600"/>
              </a:spcAft>
              <a:buFont typeface="+mj-lt"/>
              <a:buAutoNum type="alphaLcPeriod"/>
            </a:pPr>
            <a:r>
              <a:rPr lang="en-US" sz="2400" dirty="0">
                <a:effectLst/>
                <a:latin typeface="Times New Roman"/>
                <a:ea typeface="Calibri"/>
                <a:cs typeface="Arial"/>
              </a:rPr>
              <a:t> Traumatic alopecia as a result of excessive scratching or rubbing associated with louse, tick, or itch-mite infestations; rubbing against.</a:t>
            </a:r>
            <a:endParaRPr lang="en-US" sz="2400" dirty="0">
              <a:ea typeface="Calibri"/>
              <a:cs typeface="Arial"/>
            </a:endParaRPr>
          </a:p>
          <a:p>
            <a:pPr marL="342900" lvl="0" indent="-342900" algn="just" rtl="0">
              <a:lnSpc>
                <a:spcPct val="150000"/>
              </a:lnSpc>
              <a:spcAft>
                <a:spcPts val="600"/>
              </a:spcAft>
              <a:buFont typeface="+mj-lt"/>
              <a:buAutoNum type="alphaLcPeriod"/>
            </a:pPr>
            <a:r>
              <a:rPr lang="en-US" sz="2400" dirty="0">
                <a:effectLst/>
                <a:latin typeface="Times New Roman"/>
                <a:ea typeface="Calibri"/>
                <a:cs typeface="Arial"/>
              </a:rPr>
              <a:t>Poisoning by thallium, selenium, arsenic and mercury.</a:t>
            </a:r>
            <a:endParaRPr lang="en-US" sz="2400" dirty="0">
              <a:ea typeface="Calibri"/>
              <a:cs typeface="Arial"/>
            </a:endParaRPr>
          </a:p>
        </p:txBody>
      </p:sp>
    </p:spTree>
    <p:extLst>
      <p:ext uri="{BB962C8B-B14F-4D97-AF65-F5344CB8AC3E}">
        <p14:creationId xmlns:p14="http://schemas.microsoft.com/office/powerpoint/2010/main" val="27921975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397401"/>
            <a:ext cx="8784976" cy="5173019"/>
          </a:xfrm>
          <a:prstGeom prst="rect">
            <a:avLst/>
          </a:prstGeom>
        </p:spPr>
        <p:txBody>
          <a:bodyPr wrap="square">
            <a:spAutoFit/>
          </a:bodyPr>
          <a:lstStyle/>
          <a:p>
            <a:pPr algn="just" rtl="0">
              <a:lnSpc>
                <a:spcPct val="150000"/>
              </a:lnSpc>
              <a:spcAft>
                <a:spcPts val="600"/>
              </a:spcAft>
            </a:pPr>
            <a:r>
              <a:rPr lang="en-US" sz="2400" b="1" dirty="0">
                <a:effectLst/>
                <a:latin typeface="Times New Roman"/>
                <a:ea typeface="Calibri"/>
                <a:cs typeface="Arial"/>
              </a:rPr>
              <a:t>Pathogenesis</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In inherited hair defects the underlying cause can be disturbed hair follicle formation resulting in a reduced hair follicle quantity or disturbed functionality of hair follicles that are present in adequate numbers. </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Non cicatricial alopecia is caused by reversible trauma to previously functional hair follicles by inflammation or mechanical trauma, which results in disturbed or interrupted synthesis in the hair bulb and ensuing shedding or fracture of hairs.</a:t>
            </a:r>
            <a:endParaRPr lang="en-US" sz="2400" dirty="0">
              <a:ea typeface="Calibri"/>
              <a:cs typeface="Arial"/>
            </a:endParaRPr>
          </a:p>
        </p:txBody>
      </p:sp>
    </p:spTree>
    <p:extLst>
      <p:ext uri="{BB962C8B-B14F-4D97-AF65-F5344CB8AC3E}">
        <p14:creationId xmlns:p14="http://schemas.microsoft.com/office/powerpoint/2010/main" val="3030309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23528" y="851372"/>
            <a:ext cx="8496944" cy="5232202"/>
          </a:xfrm>
          <a:prstGeom prst="rect">
            <a:avLst/>
          </a:prstGeom>
        </p:spPr>
        <p:txBody>
          <a:bodyPr wrap="square">
            <a:spAutoFit/>
          </a:bodyPr>
          <a:lstStyle/>
          <a:p>
            <a:pPr lvl="0" algn="just" rtl="0">
              <a:lnSpc>
                <a:spcPct val="150000"/>
              </a:lnSpc>
              <a:spcAft>
                <a:spcPts val="600"/>
              </a:spcAft>
            </a:pPr>
            <a:r>
              <a:rPr lang="en-US" dirty="0">
                <a:effectLst/>
                <a:latin typeface="Times New Roman"/>
                <a:ea typeface="Calibri"/>
                <a:cs typeface="Arial"/>
              </a:rPr>
              <a:t>3</a:t>
            </a:r>
            <a:r>
              <a:rPr lang="en-US" sz="2400" dirty="0">
                <a:effectLst/>
                <a:latin typeface="Times New Roman"/>
                <a:ea typeface="Calibri"/>
                <a:cs typeface="Arial"/>
              </a:rPr>
              <a:t>. </a:t>
            </a:r>
            <a:r>
              <a:rPr lang="en-US" sz="2400" dirty="0" err="1">
                <a:effectLst/>
                <a:latin typeface="Times New Roman"/>
                <a:ea typeface="Calibri"/>
                <a:cs typeface="Arial"/>
              </a:rPr>
              <a:t>Cicatricial</a:t>
            </a:r>
            <a:r>
              <a:rPr lang="en-US" sz="2400" dirty="0">
                <a:effectLst/>
                <a:latin typeface="Times New Roman"/>
                <a:ea typeface="Calibri"/>
                <a:cs typeface="Arial"/>
              </a:rPr>
              <a:t> alopecia is characterized by an irreversible destruction of hair follicles most commonly caused by physical, chemical, or thermal injury or severe inflammation.</a:t>
            </a:r>
          </a:p>
          <a:p>
            <a:pPr lvl="0" algn="just" rtl="0">
              <a:lnSpc>
                <a:spcPct val="150000"/>
              </a:lnSpc>
              <a:spcAft>
                <a:spcPts val="600"/>
              </a:spcAft>
            </a:pPr>
            <a:endParaRPr lang="en-US" sz="2400" dirty="0">
              <a:ea typeface="Calibri"/>
              <a:cs typeface="Arial"/>
            </a:endParaRPr>
          </a:p>
          <a:p>
            <a:pPr lvl="0" algn="just" rtl="0">
              <a:lnSpc>
                <a:spcPct val="150000"/>
              </a:lnSpc>
              <a:spcAft>
                <a:spcPts val="600"/>
              </a:spcAft>
            </a:pPr>
            <a:r>
              <a:rPr lang="en-US" sz="2400" dirty="0">
                <a:effectLst/>
                <a:latin typeface="Times New Roman"/>
                <a:ea typeface="Calibri"/>
                <a:cs typeface="Arial"/>
              </a:rPr>
              <a:t>4. Chemical depilation produced by cytotoxic agents, such as cyclophosphamide, occurs as a result of induced cytoplasmic degeneration in some of the </a:t>
            </a:r>
            <a:r>
              <a:rPr lang="en-US" sz="2400" dirty="0" err="1">
                <a:effectLst/>
                <a:latin typeface="Times New Roman"/>
                <a:ea typeface="Calibri"/>
                <a:cs typeface="Arial"/>
              </a:rPr>
              <a:t>germinative</a:t>
            </a:r>
            <a:r>
              <a:rPr lang="en-US" sz="2400" dirty="0">
                <a:effectLst/>
                <a:latin typeface="Times New Roman"/>
                <a:ea typeface="Calibri"/>
                <a:cs typeface="Arial"/>
              </a:rPr>
              <a:t> cells of the bulb of the wool follicle. The alteration in cell function is temporary, so that regrowth of the fiber should follow.</a:t>
            </a:r>
            <a:endParaRPr lang="en-US" sz="2400" dirty="0">
              <a:ea typeface="Calibri"/>
              <a:cs typeface="Arial"/>
            </a:endParaRPr>
          </a:p>
        </p:txBody>
      </p:sp>
    </p:spTree>
    <p:extLst>
      <p:ext uri="{BB962C8B-B14F-4D97-AF65-F5344CB8AC3E}">
        <p14:creationId xmlns:p14="http://schemas.microsoft.com/office/powerpoint/2010/main" val="8195052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281985"/>
            <a:ext cx="8784976" cy="6511847"/>
          </a:xfrm>
          <a:prstGeom prst="rect">
            <a:avLst/>
          </a:prstGeom>
        </p:spPr>
        <p:txBody>
          <a:bodyPr wrap="square">
            <a:spAutoFit/>
          </a:bodyPr>
          <a:lstStyle/>
          <a:p>
            <a:pPr algn="just" rtl="0">
              <a:lnSpc>
                <a:spcPct val="150000"/>
              </a:lnSpc>
              <a:spcAft>
                <a:spcPts val="600"/>
              </a:spcAft>
            </a:pPr>
            <a:r>
              <a:rPr lang="en-US" sz="2400" b="1" dirty="0">
                <a:effectLst/>
                <a:latin typeface="Times New Roman"/>
                <a:ea typeface="Calibri"/>
                <a:cs typeface="Arial"/>
              </a:rPr>
              <a:t>Clinical Findings</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When alopecia is a result of breakage of the fiber, the stumps of old fibers or developing new ones may be seen. </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When fibers fail to grow, the skin is shiny and in most cases is thinner than normal. </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In cases of congenital follicular aplasia, the ordinary covering hairs are absent.</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Absence of the hair coat makes the animal more susceptible to the effects of sudden changes of environmental temperature.</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There may be manifestations of a primary disease and evidence of scratching or rubbing.</a:t>
            </a:r>
            <a:endParaRPr lang="en-US" sz="2400" dirty="0">
              <a:ea typeface="Calibri"/>
              <a:cs typeface="Arial"/>
            </a:endParaRPr>
          </a:p>
        </p:txBody>
      </p:sp>
    </p:spTree>
    <p:extLst>
      <p:ext uri="{BB962C8B-B14F-4D97-AF65-F5344CB8AC3E}">
        <p14:creationId xmlns:p14="http://schemas.microsoft.com/office/powerpoint/2010/main" val="22181045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548680"/>
            <a:ext cx="8712968" cy="5326907"/>
          </a:xfrm>
          <a:prstGeom prst="rect">
            <a:avLst/>
          </a:prstGeom>
        </p:spPr>
        <p:txBody>
          <a:bodyPr wrap="square">
            <a:spAutoFit/>
          </a:bodyPr>
          <a:lstStyle/>
          <a:p>
            <a:pPr algn="just" rtl="0">
              <a:lnSpc>
                <a:spcPct val="150000"/>
              </a:lnSpc>
              <a:spcAft>
                <a:spcPts val="600"/>
              </a:spcAft>
            </a:pPr>
            <a:r>
              <a:rPr lang="en-US" sz="2400" b="1" dirty="0">
                <a:effectLst/>
                <a:latin typeface="Times New Roman"/>
                <a:ea typeface="Calibri"/>
                <a:cs typeface="Arial"/>
              </a:rPr>
              <a:t>Clinical Pathology</a:t>
            </a:r>
            <a:endParaRPr lang="en-US" sz="2400" dirty="0">
              <a:ea typeface="Calibri"/>
              <a:cs typeface="Arial"/>
            </a:endParaRPr>
          </a:p>
          <a:p>
            <a:pPr algn="just" rtl="0">
              <a:lnSpc>
                <a:spcPct val="150000"/>
              </a:lnSpc>
              <a:spcAft>
                <a:spcPts val="600"/>
              </a:spcAft>
            </a:pPr>
            <a:r>
              <a:rPr lang="en-US" sz="2400" dirty="0">
                <a:effectLst/>
                <a:latin typeface="Times New Roman"/>
                <a:ea typeface="Calibri"/>
                <a:cs typeface="Arial"/>
              </a:rPr>
              <a:t>If the cause of the alopecia is not apparent after the examination of skin scrapings or swabs, a skin biopsy will reveal the status of the follicular epithelium.</a:t>
            </a:r>
            <a:endParaRPr lang="en-US" sz="2400" dirty="0">
              <a:ea typeface="Calibri"/>
              <a:cs typeface="Arial"/>
            </a:endParaRPr>
          </a:p>
          <a:p>
            <a:pPr algn="just" rtl="0">
              <a:lnSpc>
                <a:spcPct val="150000"/>
              </a:lnSpc>
              <a:spcAft>
                <a:spcPts val="600"/>
              </a:spcAft>
            </a:pPr>
            <a:r>
              <a:rPr lang="en-US" sz="2400" b="1" dirty="0">
                <a:effectLst/>
                <a:latin typeface="Times New Roman"/>
                <a:ea typeface="Calibri"/>
                <a:cs typeface="Arial"/>
              </a:rPr>
              <a:t>TREATMENT</a:t>
            </a:r>
            <a:endParaRPr lang="en-US" sz="2400" dirty="0">
              <a:ea typeface="Calibri"/>
              <a:cs typeface="Arial"/>
            </a:endParaRPr>
          </a:p>
          <a:p>
            <a:pPr algn="just" rtl="0">
              <a:lnSpc>
                <a:spcPct val="150000"/>
              </a:lnSpc>
              <a:spcAft>
                <a:spcPts val="600"/>
              </a:spcAft>
            </a:pPr>
            <a:r>
              <a:rPr lang="en-US" sz="2400" dirty="0">
                <a:effectLst/>
                <a:latin typeface="Times New Roman"/>
                <a:ea typeface="Calibri"/>
                <a:cs typeface="Arial"/>
              </a:rPr>
              <a:t>Primary treatment consists of removing the causes of trauma or other damage to fibers.</a:t>
            </a:r>
            <a:endParaRPr lang="en-US" sz="2400" dirty="0">
              <a:ea typeface="Calibri"/>
              <a:cs typeface="Arial"/>
            </a:endParaRPr>
          </a:p>
          <a:p>
            <a:pPr algn="just" rtl="0">
              <a:lnSpc>
                <a:spcPct val="150000"/>
              </a:lnSpc>
              <a:spcAft>
                <a:spcPts val="600"/>
              </a:spcAft>
            </a:pPr>
            <a:r>
              <a:rPr lang="en-US" sz="2400" dirty="0">
                <a:effectLst/>
                <a:latin typeface="Times New Roman"/>
                <a:ea typeface="Calibri"/>
                <a:cs typeface="Arial"/>
              </a:rPr>
              <a:t>In cases of faulty follicle or fiber development treatment is not usually attempted.</a:t>
            </a:r>
            <a:endParaRPr lang="en-US" sz="2400" dirty="0">
              <a:ea typeface="Calibri"/>
              <a:cs typeface="Arial"/>
            </a:endParaRPr>
          </a:p>
        </p:txBody>
      </p:sp>
    </p:spTree>
    <p:extLst>
      <p:ext uri="{BB962C8B-B14F-4D97-AF65-F5344CB8AC3E}">
        <p14:creationId xmlns:p14="http://schemas.microsoft.com/office/powerpoint/2010/main" val="7352979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23528" y="358929"/>
            <a:ext cx="8568952" cy="5803961"/>
          </a:xfrm>
          <a:prstGeom prst="rect">
            <a:avLst/>
          </a:prstGeom>
        </p:spPr>
        <p:txBody>
          <a:bodyPr wrap="square">
            <a:spAutoFit/>
          </a:bodyPr>
          <a:lstStyle/>
          <a:p>
            <a:pPr algn="just" rtl="0">
              <a:lnSpc>
                <a:spcPct val="150000"/>
              </a:lnSpc>
              <a:spcAft>
                <a:spcPts val="600"/>
              </a:spcAft>
            </a:pPr>
            <a:r>
              <a:rPr lang="en-US" sz="2400" b="1" dirty="0" err="1">
                <a:effectLst/>
                <a:latin typeface="Times New Roman"/>
                <a:ea typeface="Calibri"/>
                <a:cs typeface="Arial"/>
              </a:rPr>
              <a:t>Achromotrichia</a:t>
            </a:r>
            <a:endParaRPr lang="en-US" sz="2400" dirty="0">
              <a:ea typeface="Calibri"/>
              <a:cs typeface="Arial"/>
            </a:endParaRPr>
          </a:p>
          <a:p>
            <a:pPr algn="just" rtl="0">
              <a:lnSpc>
                <a:spcPct val="150000"/>
              </a:lnSpc>
              <a:spcAft>
                <a:spcPts val="600"/>
              </a:spcAft>
            </a:pPr>
            <a:r>
              <a:rPr lang="en-US" sz="2400" dirty="0" err="1">
                <a:effectLst/>
                <a:latin typeface="Times New Roman"/>
                <a:ea typeface="Calibri"/>
                <a:cs typeface="Arial"/>
              </a:rPr>
              <a:t>Achromotrichia</a:t>
            </a:r>
            <a:r>
              <a:rPr lang="en-US" sz="2400" dirty="0">
                <a:effectLst/>
                <a:latin typeface="Times New Roman"/>
                <a:ea typeface="Calibri"/>
                <a:cs typeface="Arial"/>
              </a:rPr>
              <a:t> is a deficient pigmentation in hair or wool fiber, which may manifest as follows:</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Bands of depigmentation in an otherwise black wool fleece are the result of a transitory deficiency of copper in the diet.</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 Cattle on diets containing excess molybdenum and deficient copper show a peculiar speckling of the coat caused by an absence of pigment in a proportion of hair fibers. The speckling is often most marked around the eyes, giving the animal the appearance of </a:t>
            </a:r>
            <a:r>
              <a:rPr lang="en-US" sz="2400" b="1" dirty="0">
                <a:effectLst/>
                <a:latin typeface="Times New Roman"/>
                <a:ea typeface="Calibri"/>
                <a:cs typeface="Arial"/>
              </a:rPr>
              <a:t>wearing</a:t>
            </a:r>
            <a:r>
              <a:rPr lang="en-US" sz="2400" dirty="0">
                <a:effectLst/>
                <a:latin typeface="Times New Roman"/>
                <a:ea typeface="Calibri"/>
                <a:cs typeface="Arial"/>
              </a:rPr>
              <a:t> </a:t>
            </a:r>
            <a:r>
              <a:rPr lang="en-US" sz="2400" b="1" dirty="0">
                <a:effectLst/>
                <a:latin typeface="Times New Roman"/>
                <a:ea typeface="Calibri"/>
                <a:cs typeface="Arial"/>
              </a:rPr>
              <a:t>spectacles</a:t>
            </a:r>
            <a:r>
              <a:rPr lang="en-US" sz="2400" dirty="0">
                <a:effectLst/>
                <a:latin typeface="Times New Roman"/>
                <a:ea typeface="Calibri"/>
                <a:cs typeface="Arial"/>
              </a:rPr>
              <a:t>.</a:t>
            </a:r>
            <a:endParaRPr lang="en-US" sz="2400" dirty="0">
              <a:ea typeface="Calibri"/>
              <a:cs typeface="Arial"/>
            </a:endParaRPr>
          </a:p>
        </p:txBody>
      </p:sp>
    </p:spTree>
    <p:extLst>
      <p:ext uri="{BB962C8B-B14F-4D97-AF65-F5344CB8AC3E}">
        <p14:creationId xmlns:p14="http://schemas.microsoft.com/office/powerpoint/2010/main" val="32926053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نقلاب">
  <a:themeElements>
    <a:clrScheme name="انقلاب">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155</TotalTime>
  <Words>1351</Words>
  <Application>Microsoft Office PowerPoint</Application>
  <PresentationFormat>On-screen Show (4:3)</PresentationFormat>
  <Paragraphs>85</Paragraphs>
  <Slides>19</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Arial</vt:lpstr>
      <vt:lpstr>Calibri</vt:lpstr>
      <vt:lpstr>Gill Sans MT</vt:lpstr>
      <vt:lpstr>MinionPro-Regular</vt:lpstr>
      <vt:lpstr>Times New Roman</vt:lpstr>
      <vt:lpstr>Verdana</vt:lpstr>
      <vt:lpstr>Wingdings 2</vt:lpstr>
      <vt:lpstr>انقلاب</vt:lpstr>
      <vt:lpstr>Diseases of the Hair, Wool, Follicles, and Skin Glands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Diseases of the Hair, Wool, Follicles, and Skin Glands</dc:title>
  <dc:creator>Maher</dc:creator>
  <cp:lastModifiedBy>MA19557</cp:lastModifiedBy>
  <cp:revision>9</cp:revision>
  <dcterms:created xsi:type="dcterms:W3CDTF">2018-03-25T07:00:26Z</dcterms:created>
  <dcterms:modified xsi:type="dcterms:W3CDTF">2026-03-30T21:45:01Z</dcterms:modified>
</cp:coreProperties>
</file>